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3"/>
  </p:notesMasterIdLst>
  <p:sldIdLst>
    <p:sldId id="2147470282" r:id="rId5"/>
    <p:sldId id="2147470283" r:id="rId6"/>
    <p:sldId id="301" r:id="rId7"/>
    <p:sldId id="2147470256" r:id="rId8"/>
    <p:sldId id="2147470254" r:id="rId9"/>
    <p:sldId id="2147470255" r:id="rId10"/>
    <p:sldId id="2147470268" r:id="rId11"/>
    <p:sldId id="2147470276" r:id="rId12"/>
    <p:sldId id="2147470277" r:id="rId13"/>
    <p:sldId id="2147470284" r:id="rId14"/>
    <p:sldId id="2147470211" r:id="rId15"/>
    <p:sldId id="2147470222" r:id="rId16"/>
    <p:sldId id="2147470281" r:id="rId17"/>
    <p:sldId id="2147470259" r:id="rId18"/>
    <p:sldId id="2147470258" r:id="rId19"/>
    <p:sldId id="2147470274" r:id="rId20"/>
    <p:sldId id="2147470280" r:id="rId21"/>
    <p:sldId id="214747028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D25712-95E5-0F4E-485E-7618C04DA28B}" name="Annie Hua" initials="AH" userId="S::a.hua@utoronto.ca::3edc1231-8adc-49c1-a7b4-033da00f54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3C22"/>
    <a:srgbClr val="F8D57E"/>
    <a:srgbClr val="FAB505"/>
    <a:srgbClr val="FAC641"/>
    <a:srgbClr val="1E3765"/>
    <a:srgbClr val="FF9900"/>
    <a:srgbClr val="F1C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A3748-2A5F-1FE2-4DFB-FB3B55503DF8}" v="2" dt="2025-06-06T18:58:02.273"/>
    <p1510:client id="{7B62E513-52DD-3D72-CD30-CE02B690770B}" v="2" dt="2025-06-05T20:47:07.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p:restoredTop sz="70612" autoAdjust="0"/>
  </p:normalViewPr>
  <p:slideViewPr>
    <p:cSldViewPr snapToGrid="0">
      <p:cViewPr varScale="1">
        <p:scale>
          <a:sx n="88" d="100"/>
          <a:sy n="88" d="100"/>
        </p:scale>
        <p:origin x="18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Heikoop" userId="S::will.heikoop@utoronto.ca::1f03d2dc-a599-4eab-9c6f-ff5d93b71a69" providerId="AD" clId="Web-{7B62E513-52DD-3D72-CD30-CE02B690770B}"/>
    <pc:docChg chg="addSld delSld">
      <pc:chgData name="William Heikoop" userId="S::will.heikoop@utoronto.ca::1f03d2dc-a599-4eab-9c6f-ff5d93b71a69" providerId="AD" clId="Web-{7B62E513-52DD-3D72-CD30-CE02B690770B}" dt="2025-06-05T20:47:07.895" v="1"/>
      <pc:docMkLst>
        <pc:docMk/>
      </pc:docMkLst>
      <pc:sldChg chg="del">
        <pc:chgData name="William Heikoop" userId="S::will.heikoop@utoronto.ca::1f03d2dc-a599-4eab-9c6f-ff5d93b71a69" providerId="AD" clId="Web-{7B62E513-52DD-3D72-CD30-CE02B690770B}" dt="2025-06-05T20:47:07.895" v="1"/>
        <pc:sldMkLst>
          <pc:docMk/>
          <pc:sldMk cId="854631180" sldId="2147470285"/>
        </pc:sldMkLst>
      </pc:sldChg>
      <pc:sldChg chg="add">
        <pc:chgData name="William Heikoop" userId="S::will.heikoop@utoronto.ca::1f03d2dc-a599-4eab-9c6f-ff5d93b71a69" providerId="AD" clId="Web-{7B62E513-52DD-3D72-CD30-CE02B690770B}" dt="2025-06-05T20:47:06.520" v="0"/>
        <pc:sldMkLst>
          <pc:docMk/>
          <pc:sldMk cId="3347263998" sldId="2147470286"/>
        </pc:sldMkLst>
      </pc:sldChg>
    </pc:docChg>
  </pc:docChgLst>
  <pc:docChgLst>
    <pc:chgData name="William Heikoop" userId="S::will.heikoop@utoronto.ca::1f03d2dc-a599-4eab-9c6f-ff5d93b71a69" providerId="AD" clId="Web-{545A3748-2A5F-1FE2-4DFB-FB3B55503DF8}"/>
    <pc:docChg chg="addSld delSld">
      <pc:chgData name="William Heikoop" userId="S::will.heikoop@utoronto.ca::1f03d2dc-a599-4eab-9c6f-ff5d93b71a69" providerId="AD" clId="Web-{545A3748-2A5F-1FE2-4DFB-FB3B55503DF8}" dt="2025-06-06T18:58:02.273" v="1"/>
      <pc:docMkLst>
        <pc:docMk/>
      </pc:docMkLst>
      <pc:sldChg chg="add">
        <pc:chgData name="William Heikoop" userId="S::will.heikoop@utoronto.ca::1f03d2dc-a599-4eab-9c6f-ff5d93b71a69" providerId="AD" clId="Web-{545A3748-2A5F-1FE2-4DFB-FB3B55503DF8}" dt="2025-06-06T18:58:02.273" v="1"/>
        <pc:sldMkLst>
          <pc:docMk/>
          <pc:sldMk cId="3173966392" sldId="2147470285"/>
        </pc:sldMkLst>
      </pc:sldChg>
      <pc:sldChg chg="del">
        <pc:chgData name="William Heikoop" userId="S::will.heikoop@utoronto.ca::1f03d2dc-a599-4eab-9c6f-ff5d93b71a69" providerId="AD" clId="Web-{545A3748-2A5F-1FE2-4DFB-FB3B55503DF8}" dt="2025-06-06T18:58:00.054" v="0"/>
        <pc:sldMkLst>
          <pc:docMk/>
          <pc:sldMk cId="3347263998" sldId="2147470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0163912-6D40-4C5D-90CF-46520CFAB9E2}" type="datetimeFigureOut">
              <a:rPr lang="en-CA" smtClean="0"/>
              <a:t>2025-06-06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C487BB7-A64C-4A9D-87D9-BD65EF936EBF}" type="slidenum">
              <a:rPr lang="en-CA" smtClean="0"/>
              <a:t>‹#›</a:t>
            </a:fld>
            <a:endParaRPr lang="en-CA"/>
          </a:p>
        </p:txBody>
      </p:sp>
    </p:spTree>
    <p:extLst>
      <p:ext uri="{BB962C8B-B14F-4D97-AF65-F5344CB8AC3E}">
        <p14:creationId xmlns:p14="http://schemas.microsoft.com/office/powerpoint/2010/main" val="200030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ecurity.utoronto.ca/governance/guidelines/use-ai-intelligentl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nesearch.library.utoronto.ca/copyright/generative-ai-tools-and-copyright-consideration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guides.library.utoronto.ca/c.php?g=251103&amp;p=529663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a:p>
            <a:pPr>
              <a:lnSpc>
                <a:spcPct val="110000"/>
              </a:lnSpc>
              <a:spcBef>
                <a:spcPts val="1600"/>
              </a:spcBef>
            </a:pPr>
            <a:r>
              <a:rPr lang="en-US" dirty="0"/>
              <a:t>When choosing an AI tool or platform, consider using those recommended by </a:t>
            </a:r>
            <a:r>
              <a:rPr lang="en-US" dirty="0" err="1"/>
              <a:t>UofT</a:t>
            </a:r>
            <a:r>
              <a:rPr lang="en-US" dirty="0"/>
              <a:t>. These tools provide several advantages to non-approved tools, including: </a:t>
            </a:r>
            <a:br>
              <a:rPr lang="en-US" dirty="0">
                <a:cs typeface="+mn-lt"/>
              </a:rPr>
            </a:br>
            <a:endParaRPr lang="en-US" dirty="0"/>
          </a:p>
          <a:p>
            <a:pPr marL="518795" lvl="1" indent="-175895">
              <a:lnSpc>
                <a:spcPct val="110000"/>
              </a:lnSpc>
              <a:spcBef>
                <a:spcPts val="800"/>
              </a:spcBef>
              <a:buFont typeface="Arial"/>
              <a:buChar char="•"/>
            </a:pPr>
            <a:r>
              <a:rPr lang="en-US" dirty="0"/>
              <a:t>Guardrails that prioritize security, privacy and vendor/provider accountability.  </a:t>
            </a:r>
          </a:p>
          <a:p>
            <a:pPr marL="518795" lvl="1" indent="-175895">
              <a:lnSpc>
                <a:spcPct val="110000"/>
              </a:lnSpc>
              <a:spcBef>
                <a:spcPts val="800"/>
              </a:spcBef>
              <a:buFont typeface="Arial"/>
              <a:buChar char="•"/>
            </a:pPr>
            <a:r>
              <a:rPr lang="en-US" dirty="0"/>
              <a:t>Protection of user data in the U of T account's Microsoft Copilot to ensure that information from users' prompts is not collected for training purposes. </a:t>
            </a:r>
          </a:p>
          <a:p>
            <a:pPr marL="518795" lvl="1" indent="-175895">
              <a:lnSpc>
                <a:spcPct val="110000"/>
              </a:lnSpc>
              <a:spcBef>
                <a:spcPts val="800"/>
              </a:spcBef>
              <a:buFont typeface="Arial"/>
              <a:buChar char="•"/>
            </a:pPr>
            <a:r>
              <a:rPr lang="en-US" dirty="0"/>
              <a:t>Ease of use/access due to institutional support, configuration for teaching and learning context.</a:t>
            </a:r>
          </a:p>
          <a:p>
            <a:pPr marL="518795" lvl="1" indent="-175895">
              <a:lnSpc>
                <a:spcPct val="110000"/>
              </a:lnSpc>
              <a:spcBef>
                <a:spcPts val="800"/>
              </a:spcBef>
              <a:buFont typeface="Arial"/>
              <a:buChar char="•"/>
            </a:pPr>
            <a:r>
              <a:rPr lang="en-US" dirty="0"/>
              <a:t>Equitable access for all without user subscription</a:t>
            </a:r>
            <a:endParaRPr lang="en-CA" dirty="0" err="1"/>
          </a:p>
        </p:txBody>
      </p:sp>
      <p:sp>
        <p:nvSpPr>
          <p:cNvPr id="4" name="Slide Number Placeholder 3"/>
          <p:cNvSpPr>
            <a:spLocks noGrp="1"/>
          </p:cNvSpPr>
          <p:nvPr>
            <p:ph type="sldNum" sz="quarter" idx="5"/>
          </p:nvPr>
        </p:nvSpPr>
        <p:spPr/>
        <p:txBody>
          <a:bodyPr/>
          <a:lstStyle/>
          <a:p>
            <a:fld id="{EC8F76D6-B210-4F52-8732-F9902759F7B6}" type="slidenum">
              <a:rPr lang="en-CA" smtClean="0"/>
              <a:t>3</a:t>
            </a:fld>
            <a:endParaRPr lang="en-CA"/>
          </a:p>
        </p:txBody>
      </p:sp>
    </p:spTree>
    <p:extLst>
      <p:ext uri="{BB962C8B-B14F-4D97-AF65-F5344CB8AC3E}">
        <p14:creationId xmlns:p14="http://schemas.microsoft.com/office/powerpoint/2010/main" val="2094373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14</a:t>
            </a:fld>
            <a:endParaRPr lang="en-CA"/>
          </a:p>
        </p:txBody>
      </p:sp>
    </p:spTree>
    <p:extLst>
      <p:ext uri="{BB962C8B-B14F-4D97-AF65-F5344CB8AC3E}">
        <p14:creationId xmlns:p14="http://schemas.microsoft.com/office/powerpoint/2010/main" val="181993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15</a:t>
            </a:fld>
            <a:endParaRPr lang="en-CA"/>
          </a:p>
        </p:txBody>
      </p:sp>
    </p:spTree>
    <p:extLst>
      <p:ext uri="{BB962C8B-B14F-4D97-AF65-F5344CB8AC3E}">
        <p14:creationId xmlns:p14="http://schemas.microsoft.com/office/powerpoint/2010/main" val="50619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487BB7-A64C-4A9D-87D9-BD65EF936EBF}" type="slidenum">
              <a:rPr lang="en-CA" smtClean="0"/>
              <a:t>16</a:t>
            </a:fld>
            <a:endParaRPr lang="en-CA"/>
          </a:p>
        </p:txBody>
      </p:sp>
    </p:spTree>
    <p:extLst>
      <p:ext uri="{BB962C8B-B14F-4D97-AF65-F5344CB8AC3E}">
        <p14:creationId xmlns:p14="http://schemas.microsoft.com/office/powerpoint/2010/main" val="418079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487BB7-A64C-4A9D-87D9-BD65EF936EBF}" type="slidenum">
              <a:rPr lang="en-CA" smtClean="0"/>
              <a:t>17</a:t>
            </a:fld>
            <a:endParaRPr lang="en-CA"/>
          </a:p>
        </p:txBody>
      </p:sp>
    </p:spTree>
    <p:extLst>
      <p:ext uri="{BB962C8B-B14F-4D97-AF65-F5344CB8AC3E}">
        <p14:creationId xmlns:p14="http://schemas.microsoft.com/office/powerpoint/2010/main" val="166825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BD8EC-ED69-FD24-DD70-304112E4E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EA2D7-EC73-24BB-7C2B-8C11CE67C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ECC3F-A286-013E-348A-7B1E1AB9B18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CCBFF90-BD0B-FD47-3F76-88E03C9A1DB2}"/>
              </a:ext>
            </a:extLst>
          </p:cNvPr>
          <p:cNvSpPr>
            <a:spLocks noGrp="1"/>
          </p:cNvSpPr>
          <p:nvPr>
            <p:ph type="sldNum" sz="quarter" idx="5"/>
          </p:nvPr>
        </p:nvSpPr>
        <p:spPr/>
        <p:txBody>
          <a:bodyPr/>
          <a:lstStyle/>
          <a:p>
            <a:fld id="{3C487BB7-A64C-4A9D-87D9-BD65EF936EBF}" type="slidenum">
              <a:rPr lang="en-CA" smtClean="0"/>
              <a:t>18</a:t>
            </a:fld>
            <a:endParaRPr lang="en-CA"/>
          </a:p>
        </p:txBody>
      </p:sp>
    </p:spTree>
    <p:extLst>
      <p:ext uri="{BB962C8B-B14F-4D97-AF65-F5344CB8AC3E}">
        <p14:creationId xmlns:p14="http://schemas.microsoft.com/office/powerpoint/2010/main" val="111994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UofT</a:t>
            </a:r>
            <a:r>
              <a:rPr lang="en-US" dirty="0"/>
              <a:t> recommended tools undergo review processes to ensure your privacy and security of data. The </a:t>
            </a:r>
            <a:r>
              <a:rPr lang="en-US" dirty="0">
                <a:hlinkClick r:id="rId3"/>
              </a:rPr>
              <a:t>University of Toronto's guidelines on using artificial intelligence</a:t>
            </a:r>
            <a:r>
              <a:rPr lang="en-US" dirty="0"/>
              <a:t> site emphasizes the importance of recognizing the potential for incorrect results and misinformation generated by AI systems. They advise users to verify AI-generated content carefully and be aware of privacy and information security risks associated with sharing data with AI systems.  </a:t>
            </a:r>
          </a:p>
        </p:txBody>
      </p:sp>
      <p:sp>
        <p:nvSpPr>
          <p:cNvPr id="4" name="Slide Number Placeholder 3"/>
          <p:cNvSpPr>
            <a:spLocks noGrp="1"/>
          </p:cNvSpPr>
          <p:nvPr>
            <p:ph type="sldNum" sz="quarter" idx="5"/>
          </p:nvPr>
        </p:nvSpPr>
        <p:spPr/>
        <p:txBody>
          <a:bodyPr/>
          <a:lstStyle/>
          <a:p>
            <a:fld id="{EC8F76D6-B210-4F52-8732-F9902759F7B6}" type="slidenum">
              <a:rPr lang="en-CA" smtClean="0"/>
              <a:t>4</a:t>
            </a:fld>
            <a:endParaRPr lang="en-CA"/>
          </a:p>
        </p:txBody>
      </p:sp>
    </p:spTree>
    <p:extLst>
      <p:ext uri="{BB962C8B-B14F-4D97-AF65-F5344CB8AC3E}">
        <p14:creationId xmlns:p14="http://schemas.microsoft.com/office/powerpoint/2010/main" val="158404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5</a:t>
            </a:fld>
            <a:endParaRPr lang="en-CA"/>
          </a:p>
        </p:txBody>
      </p:sp>
    </p:spTree>
    <p:extLst>
      <p:ext uri="{BB962C8B-B14F-4D97-AF65-F5344CB8AC3E}">
        <p14:creationId xmlns:p14="http://schemas.microsoft.com/office/powerpoint/2010/main" val="200522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1600"/>
              </a:spcBef>
              <a:buFont typeface="Arial"/>
              <a:buChar char="•"/>
            </a:pPr>
            <a:r>
              <a:rPr lang="en-US" dirty="0"/>
              <a:t>The </a:t>
            </a:r>
            <a:r>
              <a:rPr lang="en-US" dirty="0">
                <a:hlinkClick r:id="rId3"/>
              </a:rPr>
              <a:t>University of Toronto Libraries page on generative AI tools and copyright</a:t>
            </a:r>
            <a:r>
              <a:rPr lang="en-US" dirty="0"/>
              <a:t>t considerations discusses the evolving impact of generative AI on teaching, learning, and research. It highlights the legal uncertainties surrounding the use of copyright-protected content in AI model training and the complexities of authorship and ownership of AI-generated works. The page also provides guidance on using library-licensed e-resources and openly licensed materials with generative AI tools. </a:t>
            </a:r>
          </a:p>
          <a:p>
            <a:pPr>
              <a:lnSpc>
                <a:spcPct val="110000"/>
              </a:lnSpc>
              <a:spcBef>
                <a:spcPts val="1600"/>
              </a:spcBef>
            </a:pPr>
            <a:r>
              <a:rPr lang="en-US" b="1" dirty="0"/>
              <a:t>Citing Artificial Intelligence (AI) Generative Tools (including ChatGPT) </a:t>
            </a:r>
            <a:endParaRPr lang="en-US" dirty="0"/>
          </a:p>
          <a:p>
            <a:pPr marL="171450" indent="-171450">
              <a:lnSpc>
                <a:spcPct val="110000"/>
              </a:lnSpc>
              <a:spcBef>
                <a:spcPts val="1600"/>
              </a:spcBef>
              <a:buFont typeface="Arial"/>
              <a:buChar char="•"/>
            </a:pPr>
            <a:r>
              <a:rPr lang="en-US" dirty="0"/>
              <a:t>The </a:t>
            </a:r>
            <a:r>
              <a:rPr lang="en-US" dirty="0">
                <a:hlinkClick r:id="rId4"/>
              </a:rPr>
              <a:t>University of Toronto Libraries page on citing AI</a:t>
            </a:r>
            <a:r>
              <a:rPr lang="en-US" dirty="0"/>
              <a:t> offers resources on how to appropriately cite AI-generated content in various citation styles (MLA, APA, and Chicago), noting that citation rules are still evolving and may vary by professor. For detailed guidance, students are encouraged to refer to specific university resources and confirm expectations with their instructors. </a:t>
            </a:r>
            <a:endParaRPr lang="en-CA" dirty="0"/>
          </a:p>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6</a:t>
            </a:fld>
            <a:endParaRPr lang="en-CA"/>
          </a:p>
        </p:txBody>
      </p:sp>
    </p:spTree>
    <p:extLst>
      <p:ext uri="{BB962C8B-B14F-4D97-AF65-F5344CB8AC3E}">
        <p14:creationId xmlns:p14="http://schemas.microsoft.com/office/powerpoint/2010/main" val="197053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Ideation</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Literature and Creative Writing: In a creative writing course, students could use AI to generate unique story ideas or explore different narrative styles. </a:t>
            </a:r>
          </a:p>
          <a:p>
            <a:pPr rtl="0" fontAlgn="base"/>
            <a:r>
              <a:rPr lang="en-US" sz="1200" b="0" i="0" kern="1200" dirty="0">
                <a:solidFill>
                  <a:schemeClr val="tx1"/>
                </a:solidFill>
                <a:effectLst/>
                <a:latin typeface="+mn-lt"/>
                <a:ea typeface="+mn-ea"/>
                <a:cs typeface="+mn-cs"/>
              </a:rPr>
              <a:t>Business and Economics: In business courses students could use AI to brainstorm innovative business strategies or analyze market trends. </a:t>
            </a:r>
          </a:p>
          <a:p>
            <a:pPr rtl="0" fontAlgn="base"/>
            <a:r>
              <a:rPr lang="en-US" sz="1200" b="0" i="0" kern="1200" dirty="0">
                <a:solidFill>
                  <a:schemeClr val="tx1"/>
                </a:solidFill>
                <a:effectLst/>
                <a:latin typeface="+mn-lt"/>
                <a:ea typeface="+mn-ea"/>
                <a:cs typeface="+mn-cs"/>
              </a:rPr>
              <a:t>Engineering: In a mechanical engineering course, AI could suggest improvements to a design or generate ideas for new projects based on current technological trends. </a:t>
            </a:r>
          </a:p>
          <a:p>
            <a:pPr rtl="0" fontAlgn="base"/>
            <a:r>
              <a:rPr lang="en-US" sz="1200" b="0" i="0" kern="1200" dirty="0">
                <a:solidFill>
                  <a:schemeClr val="tx1"/>
                </a:solidFill>
                <a:effectLst/>
                <a:latin typeface="+mn-lt"/>
                <a:ea typeface="+mn-ea"/>
                <a:cs typeface="+mn-cs"/>
              </a:rPr>
              <a:t>Medicine and Health Sciences: In a medical research course, students could use AI to explore new approaches to treating a disease.</a:t>
            </a:r>
          </a:p>
          <a:p>
            <a:endParaRPr lang="en-CA" dirty="0"/>
          </a:p>
          <a:p>
            <a:endParaRPr lang="en-CA" dirty="0"/>
          </a:p>
          <a:p>
            <a:r>
              <a:rPr lang="en-CA" b="1" dirty="0"/>
              <a:t>Personalized Learning</a:t>
            </a:r>
          </a:p>
          <a:p>
            <a:endParaRPr lang="en-CA" dirty="0"/>
          </a:p>
          <a:p>
            <a:pPr rtl="0" fontAlgn="base"/>
            <a:r>
              <a:rPr lang="en-CA" sz="1200" b="0" i="0" kern="1200" dirty="0">
                <a:solidFill>
                  <a:schemeClr val="tx1"/>
                </a:solidFill>
                <a:effectLst/>
                <a:latin typeface="+mn-lt"/>
                <a:ea typeface="+mn-ea"/>
                <a:cs typeface="+mn-cs"/>
              </a:rPr>
              <a:t>Computer Science: If you are struggling  with a specific concept or function, the platform can provide additional practice and resources on that topic, gradually increasing the complexity as you improve. </a:t>
            </a:r>
          </a:p>
          <a:p>
            <a:pPr rtl="0" fontAlgn="base"/>
            <a:r>
              <a:rPr lang="en-CA" sz="1200" b="0" i="0" kern="1200" dirty="0">
                <a:solidFill>
                  <a:schemeClr val="tx1"/>
                </a:solidFill>
                <a:effectLst/>
                <a:latin typeface="+mn-lt"/>
                <a:ea typeface="+mn-ea"/>
                <a:cs typeface="+mn-cs"/>
              </a:rPr>
              <a:t>Language Learning: If a student has difficulty with verb conjugations, the platform can offer targeted exercises and feedback. </a:t>
            </a:r>
          </a:p>
          <a:p>
            <a:pPr rtl="0" fontAlgn="base"/>
            <a:r>
              <a:rPr lang="en-CA" sz="1200" b="0" i="0" kern="1200" dirty="0">
                <a:solidFill>
                  <a:schemeClr val="tx1"/>
                </a:solidFill>
                <a:effectLst/>
                <a:latin typeface="+mn-lt"/>
                <a:ea typeface="+mn-ea"/>
                <a:cs typeface="+mn-cs"/>
              </a:rPr>
              <a:t>Psychology: If a student is interested in clinical psychology, the platform can provide more case studies and research articles related to mental health disorders and treatments. </a:t>
            </a:r>
          </a:p>
          <a:p>
            <a:pPr rtl="0" fontAlgn="base"/>
            <a:r>
              <a:rPr lang="en-CA" sz="1200" b="0" i="0" kern="1200" dirty="0">
                <a:solidFill>
                  <a:schemeClr val="tx1"/>
                </a:solidFill>
                <a:effectLst/>
                <a:latin typeface="+mn-lt"/>
                <a:ea typeface="+mn-ea"/>
                <a:cs typeface="+mn-cs"/>
              </a:rPr>
              <a:t>Business : If a student is interested in entrepreneurship, the platform can offer scenarios related to startup management and innovation. </a:t>
            </a:r>
          </a:p>
          <a:p>
            <a:endParaRPr lang="en-CA" dirty="0"/>
          </a:p>
          <a:p>
            <a:endParaRPr lang="en-CA" dirty="0"/>
          </a:p>
          <a:p>
            <a:r>
              <a:rPr lang="en-CA" b="1" dirty="0"/>
              <a:t>Coding</a:t>
            </a:r>
            <a:endParaRPr lang="en-US" b="1" dirty="0"/>
          </a:p>
          <a:p>
            <a:r>
              <a:rPr lang="en-CA" dirty="0"/>
              <a:t>Computer Science: If you are working on a project involving machine learning, the platform can suggest algorithms and help optimize code for better performance. </a:t>
            </a:r>
            <a:endParaRPr lang="en-US" dirty="0"/>
          </a:p>
          <a:p>
            <a:r>
              <a:rPr lang="en-CA" dirty="0"/>
              <a:t> Data Science: If you are analyzing a large dataset, the platform can suggest efficient ways to clean and preprocess the data, as well as provide code for creating insightful visualizations. </a:t>
            </a:r>
            <a:endParaRPr lang="en-US" dirty="0"/>
          </a:p>
          <a:p>
            <a:r>
              <a:rPr lang="en-CA" dirty="0"/>
              <a:t>Psychology: If you are conducting a study on cognitive behavior, the platform can help with coding tasks related to data collection, analysis, and visualization, provided the source data is not confidential. </a:t>
            </a:r>
            <a:endParaRPr lang="en-US" dirty="0"/>
          </a:p>
          <a:p>
            <a:r>
              <a:rPr lang="en-CA" dirty="0"/>
              <a:t> Environmental Science: If you are working on a project to model the impact of pollution on a local ecosystem, the platform can suggest code for data analysis and simulation.</a:t>
            </a:r>
            <a:endParaRPr lang="en-US"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8</a:t>
            </a:fld>
            <a:endParaRPr lang="en-CA"/>
          </a:p>
        </p:txBody>
      </p:sp>
    </p:spTree>
    <p:extLst>
      <p:ext uri="{BB962C8B-B14F-4D97-AF65-F5344CB8AC3E}">
        <p14:creationId xmlns:p14="http://schemas.microsoft.com/office/powerpoint/2010/main" val="65635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b="1" dirty="0"/>
              <a:t>Assessment</a:t>
            </a:r>
          </a:p>
          <a:p>
            <a:pPr rtl="0" fontAlgn="base"/>
            <a:r>
              <a:rPr lang="en-CA" sz="1200" b="0" i="0" kern="1200" dirty="0">
                <a:solidFill>
                  <a:schemeClr val="tx1"/>
                </a:solidFill>
                <a:effectLst/>
                <a:latin typeface="+mn-lt"/>
                <a:ea typeface="+mn-ea"/>
                <a:cs typeface="+mn-cs"/>
              </a:rPr>
              <a:t>Use to ask questions related to a midterm </a:t>
            </a:r>
          </a:p>
          <a:p>
            <a:pPr rtl="0" fontAlgn="base"/>
            <a:r>
              <a:rPr lang="en-CA" sz="1200" b="0" i="0" kern="1200" dirty="0">
                <a:solidFill>
                  <a:schemeClr val="tx1"/>
                </a:solidFill>
                <a:effectLst/>
                <a:latin typeface="+mn-lt"/>
                <a:ea typeface="+mn-ea"/>
                <a:cs typeface="+mn-cs"/>
              </a:rPr>
              <a:t>Ask for clarification on key concepts </a:t>
            </a:r>
          </a:p>
          <a:p>
            <a:endParaRPr lang="en-CA" dirty="0"/>
          </a:p>
          <a:p>
            <a:endParaRPr lang="en-CA" b="1" dirty="0"/>
          </a:p>
          <a:p>
            <a:r>
              <a:rPr lang="en-CA" b="1" dirty="0"/>
              <a:t>Research</a:t>
            </a:r>
          </a:p>
          <a:p>
            <a:pPr rtl="0" fontAlgn="base"/>
            <a:r>
              <a:rPr lang="en-CA" sz="1200" b="0" i="0" kern="1200" dirty="0">
                <a:solidFill>
                  <a:schemeClr val="tx1"/>
                </a:solidFill>
                <a:effectLst/>
                <a:latin typeface="+mn-lt"/>
                <a:ea typeface="+mn-ea"/>
                <a:cs typeface="+mn-cs"/>
              </a:rPr>
              <a:t>Medicine and Health Sciences: Use AI to analyze electronic health records to identify patterns in patient outcomes, which can inform clinical practices and improve patient care. </a:t>
            </a:r>
          </a:p>
          <a:p>
            <a:pPr rtl="0" fontAlgn="base"/>
            <a:r>
              <a:rPr lang="en-CA" sz="1200" b="0" i="0" kern="1200" dirty="0">
                <a:solidFill>
                  <a:schemeClr val="tx1"/>
                </a:solidFill>
                <a:effectLst/>
                <a:latin typeface="+mn-lt"/>
                <a:ea typeface="+mn-ea"/>
                <a:cs typeface="+mn-cs"/>
              </a:rPr>
              <a:t> Biology: In a genetics course, use AI to analyze DNA sequences to identify mutations associated with specific diseases, aiding in the development of targeted therapies. </a:t>
            </a:r>
          </a:p>
          <a:p>
            <a:pPr rtl="0" fontAlgn="base"/>
            <a:r>
              <a:rPr lang="en-CA" sz="1200" b="0" i="0" kern="1200" dirty="0">
                <a:solidFill>
                  <a:schemeClr val="tx1"/>
                </a:solidFill>
                <a:effectLst/>
                <a:latin typeface="+mn-lt"/>
                <a:ea typeface="+mn-ea"/>
                <a:cs typeface="+mn-cs"/>
              </a:rPr>
              <a:t>Business and Management: Use AI to analyze sales data from various regions to identify factors driving consumer preferences, which can inform marketing strategies and business decisions.  </a:t>
            </a:r>
          </a:p>
          <a:p>
            <a:pPr rtl="0" fontAlgn="base"/>
            <a:r>
              <a:rPr lang="en-CA" sz="1200" b="0" i="0" kern="1200" dirty="0">
                <a:solidFill>
                  <a:schemeClr val="tx1"/>
                </a:solidFill>
                <a:effectLst/>
                <a:latin typeface="+mn-lt"/>
                <a:ea typeface="+mn-ea"/>
                <a:cs typeface="+mn-cs"/>
              </a:rPr>
              <a:t>Engineering:  Use AI to analyze data from stress tests on materials, identifying patterns that can inform the design of more durable structures.</a:t>
            </a:r>
          </a:p>
          <a:p>
            <a:pPr rtl="0" fontAlgn="base"/>
            <a:endParaRPr lang="en-CA" sz="1200" b="0" i="0" kern="1200" dirty="0">
              <a:solidFill>
                <a:schemeClr val="tx1"/>
              </a:solidFill>
              <a:effectLst/>
              <a:latin typeface="+mn-lt"/>
              <a:ea typeface="+mn-ea"/>
              <a:cs typeface="+mn-cs"/>
            </a:endParaRPr>
          </a:p>
          <a:p>
            <a:r>
              <a:rPr lang="en-CA" b="1" dirty="0"/>
              <a:t>Editing</a:t>
            </a:r>
          </a:p>
          <a:p>
            <a:pPr rtl="0" fontAlgn="base"/>
            <a:r>
              <a:rPr lang="en-CA" sz="1200" b="0" i="0" kern="1200" dirty="0">
                <a:solidFill>
                  <a:schemeClr val="tx1"/>
                </a:solidFill>
                <a:effectLst/>
                <a:latin typeface="+mn-lt"/>
                <a:ea typeface="+mn-ea"/>
                <a:cs typeface="+mn-cs"/>
              </a:rPr>
              <a:t>Social Sciences:  In disciplines like psychology and sociology, students write research papers and essays. AI tools can help improve the clarity and coherence of their arguments, ensuring that their writing is well-organized and free of grammatical errors. </a:t>
            </a:r>
          </a:p>
          <a:p>
            <a:pPr rtl="0" fontAlgn="base"/>
            <a:r>
              <a:rPr lang="en-CA" sz="1200" b="0" i="0" kern="1200" dirty="0">
                <a:solidFill>
                  <a:schemeClr val="tx1"/>
                </a:solidFill>
                <a:effectLst/>
                <a:latin typeface="+mn-lt"/>
                <a:ea typeface="+mn-ea"/>
                <a:cs typeface="+mn-cs"/>
              </a:rPr>
              <a:t>Art and Design: Art and design students may need to write project proposals and artist statements. AI tools can help ensure that their writing is clear and persuasive, suggesting ways to improve the presentation of their ideas and ensuring that their writing is free of errors. </a:t>
            </a:r>
          </a:p>
          <a:p>
            <a:pPr rtl="0" fontAlgn="base"/>
            <a:r>
              <a:rPr lang="en-CA" sz="1200" b="0" i="0" kern="1200" dirty="0">
                <a:solidFill>
                  <a:schemeClr val="tx1"/>
                </a:solidFill>
                <a:effectLst/>
                <a:latin typeface="+mn-lt"/>
                <a:ea typeface="+mn-ea"/>
                <a:cs typeface="+mn-cs"/>
              </a:rPr>
              <a:t>Environmental Science: Environmental science students often write research papers and project reports. AI tools can help ensure that their writing is clear and well-structured, suggesting improvements in the presentation of data and ensuring that their terminology is used correctly. </a:t>
            </a:r>
          </a:p>
          <a:p>
            <a:pPr rtl="0" fontAlgn="base"/>
            <a:r>
              <a:rPr lang="en-CA" sz="1200" b="0" i="0" kern="1200" dirty="0">
                <a:solidFill>
                  <a:schemeClr val="tx1"/>
                </a:solidFill>
                <a:effectLst/>
                <a:latin typeface="+mn-lt"/>
                <a:ea typeface="+mn-ea"/>
                <a:cs typeface="+mn-cs"/>
              </a:rPr>
              <a:t>Engineering: Engineering students may need to write technical reports and project documentation. AI tools can help ensure that their writing is precise and free of jargon, making complex technical information more accessible and understandable. </a:t>
            </a:r>
          </a:p>
          <a:p>
            <a:endParaRPr lang="en-CA" dirty="0"/>
          </a:p>
          <a:p>
            <a:endParaRPr lang="en-CA" dirty="0"/>
          </a:p>
          <a:p>
            <a:endParaRPr lang="en-CA" dirty="0"/>
          </a:p>
          <a:p>
            <a:r>
              <a:rPr lang="en-CA" b="1" dirty="0"/>
              <a:t>Image</a:t>
            </a:r>
            <a:r>
              <a:rPr lang="en-CA" b="1" baseline="0" dirty="0"/>
              <a:t> Generation</a:t>
            </a:r>
          </a:p>
          <a:p>
            <a:pPr rtl="0" fontAlgn="base"/>
            <a:r>
              <a:rPr lang="en-CA" sz="1200" b="0" i="0" kern="1200" dirty="0">
                <a:solidFill>
                  <a:schemeClr val="tx1"/>
                </a:solidFill>
                <a:effectLst/>
                <a:latin typeface="+mn-lt"/>
                <a:ea typeface="+mn-ea"/>
                <a:cs typeface="+mn-cs"/>
              </a:rPr>
              <a:t>Art and Design AI: In a graphic design course, students can use AI to generate visual concepts for a project, exploring different styles and compositions. </a:t>
            </a:r>
          </a:p>
          <a:p>
            <a:pPr rtl="0" fontAlgn="base"/>
            <a:r>
              <a:rPr lang="en-CA" sz="1200" b="0" i="0" kern="1200" dirty="0">
                <a:solidFill>
                  <a:schemeClr val="tx1"/>
                </a:solidFill>
                <a:effectLst/>
                <a:latin typeface="+mn-lt"/>
                <a:ea typeface="+mn-ea"/>
                <a:cs typeface="+mn-cs"/>
              </a:rPr>
              <a:t>Biology: Students can use AI to analyze cell images to detect abnormalities, aiding in research on diseases and treatments. </a:t>
            </a:r>
          </a:p>
          <a:p>
            <a:pPr rtl="0" fontAlgn="base"/>
            <a:r>
              <a:rPr lang="en-CA" sz="1200" b="0" i="0" kern="1200" dirty="0">
                <a:solidFill>
                  <a:schemeClr val="tx1"/>
                </a:solidFill>
                <a:effectLst/>
                <a:latin typeface="+mn-lt"/>
                <a:ea typeface="+mn-ea"/>
                <a:cs typeface="+mn-cs"/>
              </a:rPr>
              <a:t>Environmental Science: In an environmental science course, students can use AI to track deforestation or monitor the health of coral reefs over time. </a:t>
            </a:r>
          </a:p>
          <a:p>
            <a:pPr rtl="0" fontAlgn="base"/>
            <a:r>
              <a:rPr lang="en-CA" sz="1200" b="0" i="0" kern="1200" dirty="0">
                <a:solidFill>
                  <a:schemeClr val="tx1"/>
                </a:solidFill>
                <a:effectLst/>
                <a:latin typeface="+mn-lt"/>
                <a:ea typeface="+mn-ea"/>
                <a:cs typeface="+mn-cs"/>
              </a:rPr>
              <a:t>Archaeology: Students can use AI to identify and classify artifacts, helping to uncover historical insights and patterns. </a:t>
            </a:r>
          </a:p>
          <a:p>
            <a:pPr rtl="0" fontAlgn="base"/>
            <a:endParaRPr lang="en-CA"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EC8F76D6-B210-4F52-8732-F9902759F7B6}" type="slidenum">
              <a:rPr lang="en-CA" smtClean="0"/>
              <a:t>9</a:t>
            </a:fld>
            <a:endParaRPr lang="en-CA"/>
          </a:p>
        </p:txBody>
      </p:sp>
    </p:spTree>
    <p:extLst>
      <p:ext uri="{BB962C8B-B14F-4D97-AF65-F5344CB8AC3E}">
        <p14:creationId xmlns:p14="http://schemas.microsoft.com/office/powerpoint/2010/main" val="141472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487BB7-A64C-4A9D-87D9-BD65EF936EBF}" type="slidenum">
              <a:rPr lang="en-CA" smtClean="0"/>
              <a:t>11</a:t>
            </a:fld>
            <a:endParaRPr lang="en-CA"/>
          </a:p>
        </p:txBody>
      </p:sp>
    </p:spTree>
    <p:extLst>
      <p:ext uri="{BB962C8B-B14F-4D97-AF65-F5344CB8AC3E}">
        <p14:creationId xmlns:p14="http://schemas.microsoft.com/office/powerpoint/2010/main" val="378534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3C487BB7-A64C-4A9D-87D9-BD65EF936EBF}" type="slidenum">
              <a:rPr lang="en-CA" smtClean="0"/>
              <a:t>12</a:t>
            </a:fld>
            <a:endParaRPr lang="en-CA"/>
          </a:p>
        </p:txBody>
      </p:sp>
    </p:spTree>
    <p:extLst>
      <p:ext uri="{BB962C8B-B14F-4D97-AF65-F5344CB8AC3E}">
        <p14:creationId xmlns:p14="http://schemas.microsoft.com/office/powerpoint/2010/main" val="174619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7ABB-2617-B6F1-8D45-FAC1B65BD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BA9D8-7BAF-CEB4-8982-E3D170B8D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80570-3602-B8B6-C9D6-E3D1B96FE81C}"/>
              </a:ext>
            </a:extLst>
          </p:cNvPr>
          <p:cNvSpPr>
            <a:spLocks noGrp="1"/>
          </p:cNvSpPr>
          <p:nvPr>
            <p:ph type="body" idx="1"/>
          </p:nvPr>
        </p:nvSpPr>
        <p:spPr/>
        <p:txBody>
          <a:bodyPr/>
          <a:lstStyle/>
          <a:p>
            <a:pPr marL="228600" indent="-228600">
              <a:buAutoNum type="arabicPeriod"/>
            </a:pPr>
            <a:endParaRPr lang="en-CA" dirty="0"/>
          </a:p>
        </p:txBody>
      </p:sp>
      <p:sp>
        <p:nvSpPr>
          <p:cNvPr id="4" name="Slide Number Placeholder 3">
            <a:extLst>
              <a:ext uri="{FF2B5EF4-FFF2-40B4-BE49-F238E27FC236}">
                <a16:creationId xmlns:a16="http://schemas.microsoft.com/office/drawing/2014/main" id="{D3C208F0-85E1-E368-20DC-1B97A19B3175}"/>
              </a:ext>
            </a:extLst>
          </p:cNvPr>
          <p:cNvSpPr>
            <a:spLocks noGrp="1"/>
          </p:cNvSpPr>
          <p:nvPr>
            <p:ph type="sldNum" sz="quarter" idx="5"/>
          </p:nvPr>
        </p:nvSpPr>
        <p:spPr/>
        <p:txBody>
          <a:bodyPr/>
          <a:lstStyle/>
          <a:p>
            <a:fld id="{3C487BB7-A64C-4A9D-87D9-BD65EF936EBF}" type="slidenum">
              <a:rPr lang="en-CA" smtClean="0"/>
              <a:t>13</a:t>
            </a:fld>
            <a:endParaRPr lang="en-CA"/>
          </a:p>
        </p:txBody>
      </p:sp>
    </p:spTree>
    <p:extLst>
      <p:ext uri="{BB962C8B-B14F-4D97-AF65-F5344CB8AC3E}">
        <p14:creationId xmlns:p14="http://schemas.microsoft.com/office/powerpoint/2010/main" val="3039636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1"/>
                </a:solidFill>
              </a:defRPr>
            </a:lvl1pPr>
          </a:lstStyle>
          <a:p>
            <a:r>
              <a:rPr lang="en-CA"/>
              <a:t>Presentation Title</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02C220F2-F089-8A41-8086-EE6F86B5F2E5}" type="datetime1">
              <a:rPr lang="en-CA" smtClean="0"/>
              <a:t>2025-06-06</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4" name="Graphic 13">
            <a:extLst>
              <a:ext uri="{FF2B5EF4-FFF2-40B4-BE49-F238E27FC236}">
                <a16:creationId xmlns:a16="http://schemas.microsoft.com/office/drawing/2014/main" id="{F51F9528-C67D-1545-B2FE-E500FCD60A4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0849" y="6100719"/>
            <a:ext cx="1594639" cy="583405"/>
          </a:xfrm>
          <a:prstGeom prst="rect">
            <a:avLst/>
          </a:prstGeom>
        </p:spPr>
      </p:pic>
      <p:sp>
        <p:nvSpPr>
          <p:cNvPr id="7" name="Title 1">
            <a:extLst>
              <a:ext uri="{FF2B5EF4-FFF2-40B4-BE49-F238E27FC236}">
                <a16:creationId xmlns:a16="http://schemas.microsoft.com/office/drawing/2014/main" id="{2C6C7983-B4CD-2E87-4059-D8388520F725}"/>
              </a:ext>
            </a:extLst>
          </p:cNvPr>
          <p:cNvSpPr txBox="1">
            <a:spLocks/>
          </p:cNvSpPr>
          <p:nvPr userDrawn="1"/>
        </p:nvSpPr>
        <p:spPr>
          <a:xfrm rot="16200000">
            <a:off x="8477250" y="3143249"/>
            <a:ext cx="6858001" cy="5715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0" i="0" kern="1200" cap="all" baseline="0">
                <a:solidFill>
                  <a:schemeClr val="tx1"/>
                </a:solidFill>
                <a:latin typeface="Open Sans ExtraBold" pitchFamily="34" charset="0"/>
                <a:ea typeface="Open Sans ExtraBold" pitchFamily="34" charset="0"/>
                <a:cs typeface="Open Sans ExtraBold" pitchFamily="34" charset="0"/>
              </a:defRPr>
            </a:lvl1pPr>
          </a:lstStyle>
          <a:p>
            <a:pPr algn="ctr"/>
            <a:endParaRPr lang="en-CA" spc="130" baseline="0"/>
          </a:p>
        </p:txBody>
      </p:sp>
      <p:cxnSp>
        <p:nvCxnSpPr>
          <p:cNvPr id="9" name="Straight Connector 8">
            <a:extLst>
              <a:ext uri="{FF2B5EF4-FFF2-40B4-BE49-F238E27FC236}">
                <a16:creationId xmlns:a16="http://schemas.microsoft.com/office/drawing/2014/main" id="{0686798D-51A5-A60F-1016-CB06C4CA5EE5}"/>
              </a:ext>
            </a:extLst>
          </p:cNvPr>
          <p:cNvCxnSpPr>
            <a:cxnSpLocks/>
          </p:cNvCxnSpPr>
          <p:nvPr userDrawn="1"/>
        </p:nvCxnSpPr>
        <p:spPr>
          <a:xfrm>
            <a:off x="2307600" y="6098207"/>
            <a:ext cx="0" cy="5954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DECFD2-F635-AA49-4FF9-549658BADD0F}"/>
              </a:ext>
            </a:extLst>
          </p:cNvPr>
          <p:cNvSpPr txBox="1"/>
          <p:nvPr userDrawn="1"/>
        </p:nvSpPr>
        <p:spPr>
          <a:xfrm>
            <a:off x="2472601" y="6098207"/>
            <a:ext cx="3188693" cy="615553"/>
          </a:xfrm>
          <a:prstGeom prst="rect">
            <a:avLst/>
          </a:prstGeom>
          <a:noFill/>
        </p:spPr>
        <p:txBody>
          <a:bodyPr wrap="none" rtlCol="0">
            <a:spAutoFit/>
          </a:bodyPr>
          <a:lstStyle/>
          <a:p>
            <a:pPr algn="l"/>
            <a:r>
              <a:rPr lang="en-CA" sz="2000" b="1">
                <a:solidFill>
                  <a:schemeClr val="tx1"/>
                </a:solidFill>
                <a:latin typeface="Open Sans Condensed" pitchFamily="2" charset="0"/>
                <a:ea typeface="Open Sans Condensed" pitchFamily="2" charset="0"/>
                <a:cs typeface="Open Sans Condensed" pitchFamily="2" charset="0"/>
              </a:rPr>
              <a:t>EASI</a:t>
            </a:r>
          </a:p>
          <a:p>
            <a:pPr algn="l"/>
            <a:r>
              <a:rPr lang="en-CA" sz="1400">
                <a:solidFill>
                  <a:schemeClr val="tx1"/>
                </a:solidFill>
                <a:latin typeface="Open Sans Condensed" pitchFamily="2" charset="0"/>
                <a:ea typeface="Open Sans Condensed" pitchFamily="2" charset="0"/>
                <a:cs typeface="Open Sans Condensed" pitchFamily="2" charset="0"/>
              </a:rPr>
              <a:t>Enterprise Applications and Solutions Integration</a:t>
            </a:r>
          </a:p>
        </p:txBody>
      </p:sp>
      <p:sp>
        <p:nvSpPr>
          <p:cNvPr id="12" name="Subtitle 2">
            <a:extLst>
              <a:ext uri="{FF2B5EF4-FFF2-40B4-BE49-F238E27FC236}">
                <a16:creationId xmlns:a16="http://schemas.microsoft.com/office/drawing/2014/main" id="{272EEC10-389A-BA59-4B4E-E392E0EDA640}"/>
              </a:ext>
            </a:extLst>
          </p:cNvPr>
          <p:cNvSpPr>
            <a:spLocks noGrp="1"/>
          </p:cNvSpPr>
          <p:nvPr>
            <p:ph type="subTitle" idx="1" hasCustomPrompt="1"/>
          </p:nvPr>
        </p:nvSpPr>
        <p:spPr>
          <a:xfrm>
            <a:off x="372171" y="2301761"/>
            <a:ext cx="10000458" cy="1396647"/>
          </a:xfrm>
        </p:spPr>
        <p:txBody>
          <a:bodyPr>
            <a:normAutofit/>
          </a:bodyPr>
          <a:lstStyle>
            <a:lvl1pPr marL="0" indent="0" algn="l">
              <a:lnSpc>
                <a:spcPct val="100000"/>
              </a:lnSpc>
              <a:spcBef>
                <a:spcPts val="1000"/>
              </a:spcBef>
              <a:buNone/>
              <a:defRPr sz="1400" b="0" i="0">
                <a:solidFill>
                  <a:schemeClr val="tx1"/>
                </a:solidFill>
                <a:latin typeface="Open Sans" pitchFamily="34" charset="0"/>
                <a:ea typeface="Open Sans" pitchFamily="34" charset="0"/>
                <a:cs typeface="Open Sans"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Tree>
    <p:extLst>
      <p:ext uri="{BB962C8B-B14F-4D97-AF65-F5344CB8AC3E}">
        <p14:creationId xmlns:p14="http://schemas.microsoft.com/office/powerpoint/2010/main" val="34933392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B9C45A-2488-4541-8E5E-C662222BB426}"/>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B8C6E2-F29E-9642-9D47-D5EF31201BE3}"/>
              </a:ext>
            </a:extLst>
          </p:cNvPr>
          <p:cNvSpPr>
            <a:spLocks noGrp="1"/>
          </p:cNvSpPr>
          <p:nvPr>
            <p:ph type="body" idx="1"/>
          </p:nvPr>
        </p:nvSpPr>
        <p:spPr>
          <a:xfrm>
            <a:off x="381001" y="1524001"/>
            <a:ext cx="5487889" cy="380999"/>
          </a:xfrm>
        </p:spPr>
        <p:txBody>
          <a:bodyPr anchor="ctr">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64B4-8862-F34E-820C-4BABB12F7E37}"/>
              </a:ext>
            </a:extLst>
          </p:cNvPr>
          <p:cNvSpPr>
            <a:spLocks noGrp="1"/>
          </p:cNvSpPr>
          <p:nvPr>
            <p:ph sz="half" idx="2"/>
          </p:nvPr>
        </p:nvSpPr>
        <p:spPr>
          <a:xfrm>
            <a:off x="381000" y="2095500"/>
            <a:ext cx="5487891"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64AAD4D-5C9D-304B-9289-1322F364ECAE}"/>
              </a:ext>
            </a:extLst>
          </p:cNvPr>
          <p:cNvSpPr>
            <a:spLocks noGrp="1"/>
          </p:cNvSpPr>
          <p:nvPr>
            <p:ph type="body" sz="quarter" idx="3"/>
          </p:nvPr>
        </p:nvSpPr>
        <p:spPr>
          <a:xfrm>
            <a:off x="6323110" y="1524002"/>
            <a:ext cx="5487890" cy="380998"/>
          </a:xfrm>
        </p:spPr>
        <p:txBody>
          <a:bodyPr anchor="ctr">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E15D5-49E3-604D-A32E-6AECC998EAA6}"/>
              </a:ext>
            </a:extLst>
          </p:cNvPr>
          <p:cNvSpPr>
            <a:spLocks noGrp="1"/>
          </p:cNvSpPr>
          <p:nvPr>
            <p:ph sz="quarter" idx="4"/>
          </p:nvPr>
        </p:nvSpPr>
        <p:spPr>
          <a:xfrm>
            <a:off x="6323111" y="2095500"/>
            <a:ext cx="5487882"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1" name="Straight Connector 10">
            <a:extLst>
              <a:ext uri="{FF2B5EF4-FFF2-40B4-BE49-F238E27FC236}">
                <a16:creationId xmlns:a16="http://schemas.microsoft.com/office/drawing/2014/main" id="{C33C53A9-19AC-CB4D-89A1-B09327F6D43D}"/>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E89B15F7-9E33-7B6D-4106-BD08F1004129}"/>
              </a:ext>
            </a:extLst>
          </p:cNvPr>
          <p:cNvSpPr>
            <a:spLocks noGrp="1"/>
          </p:cNvSpPr>
          <p:nvPr>
            <p:ph type="dt" sz="half" idx="10"/>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ED7A40B-B449-7F42-A5C6-89F52B4C7295}" type="datetime1">
              <a:rPr lang="en-CA" smtClean="0"/>
              <a:t>2025-06-06</a:t>
            </a:fld>
            <a:endParaRPr lang="en-CA"/>
          </a:p>
        </p:txBody>
      </p:sp>
      <p:sp>
        <p:nvSpPr>
          <p:cNvPr id="12" name="Footer Placeholder 4">
            <a:extLst>
              <a:ext uri="{FF2B5EF4-FFF2-40B4-BE49-F238E27FC236}">
                <a16:creationId xmlns:a16="http://schemas.microsoft.com/office/drawing/2014/main" id="{76566587-A8B2-992D-CC04-FD79BD580960}"/>
              </a:ext>
            </a:extLst>
          </p:cNvPr>
          <p:cNvSpPr>
            <a:spLocks noGrp="1"/>
          </p:cNvSpPr>
          <p:nvPr>
            <p:ph type="ftr" sz="quarter" idx="11"/>
          </p:nvPr>
        </p:nvSpPr>
        <p:spPr>
          <a:xfrm>
            <a:off x="5826295" y="6431557"/>
            <a:ext cx="4184478"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endParaRPr lang="en-CA"/>
          </a:p>
        </p:txBody>
      </p:sp>
      <p:sp>
        <p:nvSpPr>
          <p:cNvPr id="13" name="Slide Number Placeholder 5">
            <a:extLst>
              <a:ext uri="{FF2B5EF4-FFF2-40B4-BE49-F238E27FC236}">
                <a16:creationId xmlns:a16="http://schemas.microsoft.com/office/drawing/2014/main" id="{20FE5F1F-3658-D700-CB0C-883FE2662A20}"/>
              </a:ext>
            </a:extLst>
          </p:cNvPr>
          <p:cNvSpPr>
            <a:spLocks noGrp="1"/>
          </p:cNvSpPr>
          <p:nvPr>
            <p:ph type="sldNum" sz="quarter" idx="12"/>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96055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1" y="1524001"/>
            <a:ext cx="3571874" cy="4381500"/>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1524001"/>
            <a:ext cx="3575304" cy="4381499"/>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1524001"/>
            <a:ext cx="3575304" cy="4381499"/>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15A99CB0-82C5-0916-CED5-C7828B7FA4E8}"/>
              </a:ext>
            </a:extLst>
          </p:cNvPr>
          <p:cNvSpPr>
            <a:spLocks noGrp="1"/>
          </p:cNvSpPr>
          <p:nvPr>
            <p:ph type="dt" sz="half" idx="2"/>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B0CDC9F4-02A8-A545-B793-476A9A9BD0CC}" type="datetime1">
              <a:rPr lang="en-CA" smtClean="0"/>
              <a:t>2025-06-06</a:t>
            </a:fld>
            <a:endParaRPr lang="en-CA"/>
          </a:p>
        </p:txBody>
      </p:sp>
      <p:sp>
        <p:nvSpPr>
          <p:cNvPr id="4" name="Footer Placeholder 4">
            <a:extLst>
              <a:ext uri="{FF2B5EF4-FFF2-40B4-BE49-F238E27FC236}">
                <a16:creationId xmlns:a16="http://schemas.microsoft.com/office/drawing/2014/main" id="{0F82E3C3-0DD0-8423-8FEA-197DC7CC643E}"/>
              </a:ext>
            </a:extLst>
          </p:cNvPr>
          <p:cNvSpPr>
            <a:spLocks noGrp="1"/>
          </p:cNvSpPr>
          <p:nvPr>
            <p:ph type="ftr" sz="quarter" idx="3"/>
          </p:nvPr>
        </p:nvSpPr>
        <p:spPr>
          <a:xfrm>
            <a:off x="5826295" y="6431557"/>
            <a:ext cx="4184478"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endParaRPr lang="en-CA"/>
          </a:p>
        </p:txBody>
      </p:sp>
      <p:sp>
        <p:nvSpPr>
          <p:cNvPr id="5" name="Slide Number Placeholder 5">
            <a:extLst>
              <a:ext uri="{FF2B5EF4-FFF2-40B4-BE49-F238E27FC236}">
                <a16:creationId xmlns:a16="http://schemas.microsoft.com/office/drawing/2014/main" id="{C18B1EC3-2183-F4E1-7020-B44C4ED467E5}"/>
              </a:ext>
            </a:extLst>
          </p:cNvPr>
          <p:cNvSpPr>
            <a:spLocks noGrp="1"/>
          </p:cNvSpPr>
          <p:nvPr>
            <p:ph type="sldNum" sz="quarter" idx="4"/>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354896949"/>
      </p:ext>
    </p:extLst>
  </p:cSld>
  <p:clrMapOvr>
    <a:masterClrMapping/>
  </p:clrMapOvr>
  <p:extLst>
    <p:ext uri="{DCECCB84-F9BA-43D5-87BE-67443E8EF086}">
      <p15:sldGuideLst xmlns:p15="http://schemas.microsoft.com/office/powerpoint/2012/main">
        <p15:guide id="1" pos="7129">
          <p15:clr>
            <a:srgbClr val="FBAE40"/>
          </p15:clr>
        </p15:guide>
        <p15:guide id="2" pos="2712">
          <p15:clr>
            <a:srgbClr val="FBAE40"/>
          </p15:clr>
        </p15:guide>
        <p15:guide id="3" pos="49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Thre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6" name="Text Placeholder 5">
            <a:extLst>
              <a:ext uri="{FF2B5EF4-FFF2-40B4-BE49-F238E27FC236}">
                <a16:creationId xmlns:a16="http://schemas.microsoft.com/office/drawing/2014/main" id="{51C3CF99-2BBF-DE4C-A9BC-BA44CFFDF0FA}"/>
              </a:ext>
            </a:extLst>
          </p:cNvPr>
          <p:cNvSpPr>
            <a:spLocks noGrp="1"/>
          </p:cNvSpPr>
          <p:nvPr>
            <p:ph type="body" sz="quarter" idx="16"/>
          </p:nvPr>
        </p:nvSpPr>
        <p:spPr>
          <a:xfrm>
            <a:off x="381001" y="1524001"/>
            <a:ext cx="3571874" cy="381000"/>
          </a:xfrm>
        </p:spPr>
        <p:txBody>
          <a:bodyPr anchor="ctr">
            <a:noAutofit/>
          </a:bodyPr>
          <a:lstStyle>
            <a:lvl1pPr marL="0" indent="0">
              <a:buNone/>
              <a:defRPr sz="1400" b="1">
                <a:solidFill>
                  <a:schemeClr val="accent1"/>
                </a:solidFill>
              </a:defRPr>
            </a:lvl1pPr>
            <a:lvl2pPr marL="457200"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1" y="2095499"/>
            <a:ext cx="3571874" cy="3810001"/>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1" name="Text Placeholder 5">
            <a:extLst>
              <a:ext uri="{FF2B5EF4-FFF2-40B4-BE49-F238E27FC236}">
                <a16:creationId xmlns:a16="http://schemas.microsoft.com/office/drawing/2014/main" id="{EC189054-CE1D-664C-ADEE-5251F9487CC2}"/>
              </a:ext>
            </a:extLst>
          </p:cNvPr>
          <p:cNvSpPr>
            <a:spLocks noGrp="1"/>
          </p:cNvSpPr>
          <p:nvPr>
            <p:ph type="body" sz="quarter" idx="18"/>
          </p:nvPr>
        </p:nvSpPr>
        <p:spPr>
          <a:xfrm>
            <a:off x="4308348" y="1524001"/>
            <a:ext cx="3575304" cy="377144"/>
          </a:xfrm>
        </p:spPr>
        <p:txBody>
          <a:bodyPr anchor="ctr">
            <a:noAutofit/>
          </a:bodyPr>
          <a:lstStyle>
            <a:lvl1pPr marL="0" indent="0">
              <a:buNone/>
              <a:defRPr sz="1400" b="1">
                <a:solidFill>
                  <a:schemeClr val="accent1"/>
                </a:solidFill>
              </a:defRPr>
            </a:lvl1pPr>
            <a:lvl2pPr marL="457200" indent="0">
              <a:buNone/>
              <a:defRPr/>
            </a:lvl2pPr>
          </a:lstStyle>
          <a:p>
            <a:pPr lvl="0"/>
            <a:r>
              <a:rPr lang="en-US"/>
              <a:t>Click to edit Master text styles</a:t>
            </a:r>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2095500"/>
            <a:ext cx="3575304" cy="3810000"/>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3" name="Text Placeholder 5">
            <a:extLst>
              <a:ext uri="{FF2B5EF4-FFF2-40B4-BE49-F238E27FC236}">
                <a16:creationId xmlns:a16="http://schemas.microsoft.com/office/drawing/2014/main" id="{310D4F21-04DE-7348-AB87-69A9500C8996}"/>
              </a:ext>
            </a:extLst>
          </p:cNvPr>
          <p:cNvSpPr>
            <a:spLocks noGrp="1"/>
          </p:cNvSpPr>
          <p:nvPr>
            <p:ph type="body" sz="quarter" idx="20"/>
          </p:nvPr>
        </p:nvSpPr>
        <p:spPr>
          <a:xfrm>
            <a:off x="8235696" y="1524001"/>
            <a:ext cx="3575304" cy="377144"/>
          </a:xfrm>
        </p:spPr>
        <p:txBody>
          <a:bodyPr anchor="ctr">
            <a:noAutofit/>
          </a:bodyPr>
          <a:lstStyle>
            <a:lvl1pPr marL="0" indent="0">
              <a:buNone/>
              <a:defRPr sz="1400" b="1">
                <a:solidFill>
                  <a:schemeClr val="accent1"/>
                </a:solidFill>
              </a:defRPr>
            </a:lvl1pPr>
            <a:lvl2pPr marL="457200" indent="0">
              <a:buNone/>
              <a:defRPr/>
            </a:lvl2pPr>
          </a:lstStyle>
          <a:p>
            <a:pPr lvl="0"/>
            <a:r>
              <a:rPr lang="en-US"/>
              <a:t>Click to edit Master text styles</a:t>
            </a:r>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2095500"/>
            <a:ext cx="3575304" cy="3810000"/>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396468"/>
      </p:ext>
    </p:extLst>
  </p:cSld>
  <p:clrMapOvr>
    <a:masterClrMapping/>
  </p:clrMapOvr>
  <p:extLst>
    <p:ext uri="{DCECCB84-F9BA-43D5-87BE-67443E8EF086}">
      <p15:sldGuideLst xmlns:p15="http://schemas.microsoft.com/office/powerpoint/2012/main">
        <p15:guide id="1" pos="7129">
          <p15:clr>
            <a:srgbClr val="FBAE40"/>
          </p15:clr>
        </p15:guide>
        <p15:guide id="2" pos="2712">
          <p15:clr>
            <a:srgbClr val="FBAE40"/>
          </p15:clr>
        </p15:guide>
        <p15:guide id="3" pos="49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B6E-E330-8E41-AC14-CF48EC8C5A56}"/>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51022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6A215945-98FA-5949-A7B5-BC7234A45954}"/>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Tree>
    <p:extLst>
      <p:ext uri="{BB962C8B-B14F-4D97-AF65-F5344CB8AC3E}">
        <p14:creationId xmlns:p14="http://schemas.microsoft.com/office/powerpoint/2010/main" val="286377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4" name="Media Placeholder 2">
            <a:extLst>
              <a:ext uri="{FF2B5EF4-FFF2-40B4-BE49-F238E27FC236}">
                <a16:creationId xmlns:a16="http://schemas.microsoft.com/office/drawing/2014/main" id="{B08A1DBD-0DD6-9A4C-A0E5-F7B42055330F}"/>
              </a:ext>
            </a:extLst>
          </p:cNvPr>
          <p:cNvSpPr>
            <a:spLocks noGrp="1"/>
          </p:cNvSpPr>
          <p:nvPr>
            <p:ph type="media" sz="quarter" idx="10"/>
          </p:nvPr>
        </p:nvSpPr>
        <p:spPr>
          <a:xfrm>
            <a:off x="0" y="0"/>
            <a:ext cx="12192000" cy="6858000"/>
          </a:xfrm>
        </p:spPr>
        <p:txBody>
          <a:bodyPr/>
          <a:lstStyle/>
          <a:p>
            <a:r>
              <a:rPr lang="en-US"/>
              <a:t>Click icon to add media</a:t>
            </a:r>
            <a:endParaRPr lang="en-CA"/>
          </a:p>
        </p:txBody>
      </p:sp>
      <p:sp>
        <p:nvSpPr>
          <p:cNvPr id="3" name="Title 21">
            <a:extLst>
              <a:ext uri="{FF2B5EF4-FFF2-40B4-BE49-F238E27FC236}">
                <a16:creationId xmlns:a16="http://schemas.microsoft.com/office/drawing/2014/main" id="{D884024C-A553-3D46-AF15-089E65BE161E}"/>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5" name="Date Placeholder 3">
            <a:extLst>
              <a:ext uri="{FF2B5EF4-FFF2-40B4-BE49-F238E27FC236}">
                <a16:creationId xmlns:a16="http://schemas.microsoft.com/office/drawing/2014/main" id="{961BD581-E07E-2848-8F78-34D6BD31004B}"/>
              </a:ext>
            </a:extLst>
          </p:cNvPr>
          <p:cNvSpPr>
            <a:spLocks noGrp="1"/>
          </p:cNvSpPr>
          <p:nvPr>
            <p:ph type="dt" sz="half"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90013C1F-8059-234E-8A52-6D2A5EB25CA5}" type="datetime1">
              <a:rPr lang="en-CA" smtClean="0"/>
              <a:t>2025-06-06</a:t>
            </a:fld>
            <a:endParaRPr lang="en-CA"/>
          </a:p>
        </p:txBody>
      </p:sp>
      <p:sp>
        <p:nvSpPr>
          <p:cNvPr id="6" name="Footer Placeholder 4">
            <a:extLst>
              <a:ext uri="{FF2B5EF4-FFF2-40B4-BE49-F238E27FC236}">
                <a16:creationId xmlns:a16="http://schemas.microsoft.com/office/drawing/2014/main" id="{AC075F37-26A0-C946-9E47-9C0C00B2B8D7}"/>
              </a:ext>
            </a:extLst>
          </p:cNvPr>
          <p:cNvSpPr>
            <a:spLocks noGrp="1"/>
          </p:cNvSpPr>
          <p:nvPr>
            <p:ph type="ftr"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7" name="Slide Number Placeholder 5">
            <a:extLst>
              <a:ext uri="{FF2B5EF4-FFF2-40B4-BE49-F238E27FC236}">
                <a16:creationId xmlns:a16="http://schemas.microsoft.com/office/drawing/2014/main" id="{80D2998A-7A65-A14F-8950-3B252A3D96FF}"/>
              </a:ext>
            </a:extLst>
          </p:cNvPr>
          <p:cNvSpPr>
            <a:spLocks noGrp="1"/>
          </p:cNvSpPr>
          <p:nvPr>
            <p:ph type="sldNum" sz="quarter" idx="13"/>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83979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3698-6364-DF05-ED10-81AE79E2AE7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4514A90-B5CD-E0A2-5736-ECA863D007E8}"/>
              </a:ext>
            </a:extLst>
          </p:cNvPr>
          <p:cNvSpPr>
            <a:spLocks noGrp="1"/>
          </p:cNvSpPr>
          <p:nvPr>
            <p:ph type="dt" sz="half" idx="10"/>
          </p:nvPr>
        </p:nvSpPr>
        <p:spPr/>
        <p:txBody>
          <a:bodyPr/>
          <a:lstStyle/>
          <a:p>
            <a:fld id="{73AA51E8-CFF7-D541-A6A5-5618AFC99CEC}" type="datetime1">
              <a:rPr lang="en-CA" smtClean="0"/>
              <a:t>2025-06-06</a:t>
            </a:fld>
            <a:endParaRPr lang="en-CA"/>
          </a:p>
        </p:txBody>
      </p:sp>
      <p:sp>
        <p:nvSpPr>
          <p:cNvPr id="4" name="Footer Placeholder 3">
            <a:extLst>
              <a:ext uri="{FF2B5EF4-FFF2-40B4-BE49-F238E27FC236}">
                <a16:creationId xmlns:a16="http://schemas.microsoft.com/office/drawing/2014/main" id="{D771C631-9A36-8AEB-419C-225F6E6C6076}"/>
              </a:ext>
            </a:extLst>
          </p:cNvPr>
          <p:cNvSpPr>
            <a:spLocks noGrp="1"/>
          </p:cNvSpPr>
          <p:nvPr>
            <p:ph type="ftr" sz="quarter" idx="11"/>
          </p:nvPr>
        </p:nvSpPr>
        <p:spPr>
          <a:xfrm>
            <a:off x="5826295" y="6431557"/>
            <a:ext cx="4184478" cy="260079"/>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8E2E5B7D-A415-A908-FE0D-9A3D9578CB2E}"/>
              </a:ext>
            </a:extLst>
          </p:cNvPr>
          <p:cNvSpPr>
            <a:spLocks noGrp="1"/>
          </p:cNvSpPr>
          <p:nvPr>
            <p:ph type="sldNum" sz="quarter" idx="12"/>
          </p:nvPr>
        </p:nvSpPr>
        <p:spPr/>
        <p:txBody>
          <a:bodyPr/>
          <a:lstStyle/>
          <a:p>
            <a:fld id="{1BD90C89-BB05-D647-8C9B-C2376028CB3D}" type="slidenum">
              <a:rPr lang="en-CA" smtClean="0"/>
              <a:pPr/>
              <a:t>‹#›</a:t>
            </a:fld>
            <a:endParaRPr lang="en-CA"/>
          </a:p>
        </p:txBody>
      </p:sp>
    </p:spTree>
    <p:extLst>
      <p:ext uri="{BB962C8B-B14F-4D97-AF65-F5344CB8AC3E}">
        <p14:creationId xmlns:p14="http://schemas.microsoft.com/office/powerpoint/2010/main" val="403435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18B4BCC-5153-90C7-BAA8-56000F41A672}"/>
              </a:ext>
            </a:extLst>
          </p:cNvPr>
          <p:cNvSpPr/>
          <p:nvPr userDrawn="1"/>
        </p:nvSpPr>
        <p:spPr>
          <a:xfrm>
            <a:off x="-1" y="534009"/>
            <a:ext cx="5043714" cy="376008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 name="Date Placeholder 3">
            <a:extLst>
              <a:ext uri="{FF2B5EF4-FFF2-40B4-BE49-F238E27FC236}">
                <a16:creationId xmlns:a16="http://schemas.microsoft.com/office/drawing/2014/main" id="{FE655882-24F7-B23E-AA80-0205A14A4756}"/>
              </a:ext>
            </a:extLst>
          </p:cNvPr>
          <p:cNvSpPr>
            <a:spLocks noGrp="1"/>
          </p:cNvSpPr>
          <p:nvPr>
            <p:ph type="dt" sz="half"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33823F54-C849-5D42-87EE-8A34C008EEAB}" type="datetime1">
              <a:rPr lang="en-CA" smtClean="0"/>
              <a:t>2025-06-06</a:t>
            </a:fld>
            <a:endParaRPr lang="en-CA"/>
          </a:p>
        </p:txBody>
      </p:sp>
      <p:sp>
        <p:nvSpPr>
          <p:cNvPr id="3" name="Footer Placeholder 4">
            <a:extLst>
              <a:ext uri="{FF2B5EF4-FFF2-40B4-BE49-F238E27FC236}">
                <a16:creationId xmlns:a16="http://schemas.microsoft.com/office/drawing/2014/main" id="{25F7543E-7F75-8925-6CB1-8574F45DC343}"/>
              </a:ext>
            </a:extLst>
          </p:cNvPr>
          <p:cNvSpPr>
            <a:spLocks noGrp="1"/>
          </p:cNvSpPr>
          <p:nvPr>
            <p:ph type="ftr"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4" name="Slide Number Placeholder 5">
            <a:extLst>
              <a:ext uri="{FF2B5EF4-FFF2-40B4-BE49-F238E27FC236}">
                <a16:creationId xmlns:a16="http://schemas.microsoft.com/office/drawing/2014/main" id="{0444FAA1-D4E2-24E5-CEA7-C5C9D910546A}"/>
              </a:ext>
            </a:extLst>
          </p:cNvPr>
          <p:cNvSpPr>
            <a:spLocks noGrp="1"/>
          </p:cNvSpPr>
          <p:nvPr>
            <p:ph type="sldNum" sz="quarter" idx="13"/>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23" name="Subtitle 2">
            <a:extLst>
              <a:ext uri="{FF2B5EF4-FFF2-40B4-BE49-F238E27FC236}">
                <a16:creationId xmlns:a16="http://schemas.microsoft.com/office/drawing/2014/main" id="{500A485F-7CBA-5CA7-70BB-8B5C2F137780}"/>
              </a:ext>
            </a:extLst>
          </p:cNvPr>
          <p:cNvSpPr>
            <a:spLocks noGrp="1"/>
          </p:cNvSpPr>
          <p:nvPr>
            <p:ph type="subTitle" idx="1" hasCustomPrompt="1"/>
          </p:nvPr>
        </p:nvSpPr>
        <p:spPr>
          <a:xfrm>
            <a:off x="363782" y="3081938"/>
            <a:ext cx="4336788" cy="966187"/>
          </a:xfrm>
        </p:spPr>
        <p:txBody>
          <a:bodyPr>
            <a:normAutofit/>
          </a:bodyPr>
          <a:lstStyle>
            <a:lvl1pPr marL="0" indent="0" algn="l">
              <a:lnSpc>
                <a:spcPct val="100000"/>
              </a:lnSpc>
              <a:spcBef>
                <a:spcPts val="1000"/>
              </a:spcBef>
              <a:buNone/>
              <a:defRPr sz="1400" b="0" i="0">
                <a:solidFill>
                  <a:schemeClr val="tx1"/>
                </a:solidFill>
                <a:latin typeface="Open Sans" pitchFamily="34" charset="0"/>
                <a:ea typeface="Open Sans" pitchFamily="34" charset="0"/>
                <a:cs typeface="Open Sans"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
        <p:nvSpPr>
          <p:cNvPr id="25" name="Title 24">
            <a:extLst>
              <a:ext uri="{FF2B5EF4-FFF2-40B4-BE49-F238E27FC236}">
                <a16:creationId xmlns:a16="http://schemas.microsoft.com/office/drawing/2014/main" id="{4DCA7161-6E75-937B-854D-AEF71BC78DD8}"/>
              </a:ext>
            </a:extLst>
          </p:cNvPr>
          <p:cNvSpPr>
            <a:spLocks noGrp="1"/>
          </p:cNvSpPr>
          <p:nvPr>
            <p:ph type="title"/>
          </p:nvPr>
        </p:nvSpPr>
        <p:spPr>
          <a:xfrm>
            <a:off x="363782" y="827218"/>
            <a:ext cx="4336788" cy="1566863"/>
          </a:xfrm>
        </p:spPr>
        <p:txBody>
          <a:bodyPr>
            <a:normAutofit/>
          </a:bodyPr>
          <a:lstStyle>
            <a:lvl1pPr>
              <a:defRPr sz="3200"/>
            </a:lvl1pPr>
          </a:lstStyle>
          <a:p>
            <a:r>
              <a:rPr lang="en-US"/>
              <a:t>Click to edit Master title style</a:t>
            </a:r>
            <a:endParaRPr lang="en-CA"/>
          </a:p>
        </p:txBody>
      </p:sp>
    </p:spTree>
    <p:extLst>
      <p:ext uri="{BB962C8B-B14F-4D97-AF65-F5344CB8AC3E}">
        <p14:creationId xmlns:p14="http://schemas.microsoft.com/office/powerpoint/2010/main" val="3416095507"/>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Aeri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741DEF-46F1-1840-8774-3964F43507E2}"/>
              </a:ext>
            </a:extLst>
          </p:cNvPr>
          <p:cNvSpPr/>
          <p:nvPr userDrawn="1"/>
        </p:nvSpPr>
        <p:spPr>
          <a:xfrm>
            <a:off x="0" y="0"/>
            <a:ext cx="12192000" cy="6858000"/>
          </a:xfrm>
          <a:prstGeom prst="rect">
            <a:avLst/>
          </a:prstGeom>
          <a:gradFill>
            <a:gsLst>
              <a:gs pos="51000">
                <a:srgbClr val="FFFFFF">
                  <a:alpha val="25000"/>
                </a:srgbClr>
              </a:gs>
              <a:gs pos="41000">
                <a:srgbClr val="FFFFFF">
                  <a:alpha val="50000"/>
                </a:srgbClr>
              </a:gs>
              <a:gs pos="26000">
                <a:schemeClr val="bg1">
                  <a:alpha val="75000"/>
                </a:schemeClr>
              </a:gs>
              <a:gs pos="64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Open Sans" pitchFamily="2" charset="0"/>
            </a:endParaRPr>
          </a:p>
        </p:txBody>
      </p:sp>
      <p:sp>
        <p:nvSpPr>
          <p:cNvPr id="9" name="Date Placeholder 3">
            <a:extLst>
              <a:ext uri="{FF2B5EF4-FFF2-40B4-BE49-F238E27FC236}">
                <a16:creationId xmlns:a16="http://schemas.microsoft.com/office/drawing/2014/main" id="{D390B6CA-A106-A94E-9756-258D5910D28C}"/>
              </a:ext>
            </a:extLst>
          </p:cNvPr>
          <p:cNvSpPr>
            <a:spLocks noGrp="1"/>
          </p:cNvSpPr>
          <p:nvPr>
            <p:ph type="dt" sz="half"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77FAC5F8-A03C-A94B-B174-F97C82A5FEA5}" type="datetime1">
              <a:rPr lang="en-CA" smtClean="0"/>
              <a:t>2025-06-06</a:t>
            </a:fld>
            <a:endParaRPr lang="en-CA"/>
          </a:p>
        </p:txBody>
      </p:sp>
      <p:sp>
        <p:nvSpPr>
          <p:cNvPr id="14" name="Footer Placeholder 4">
            <a:extLst>
              <a:ext uri="{FF2B5EF4-FFF2-40B4-BE49-F238E27FC236}">
                <a16:creationId xmlns:a16="http://schemas.microsoft.com/office/drawing/2014/main" id="{A1472B3A-F315-774C-AEBE-800B35FD0253}"/>
              </a:ext>
            </a:extLst>
          </p:cNvPr>
          <p:cNvSpPr>
            <a:spLocks noGrp="1"/>
          </p:cNvSpPr>
          <p:nvPr>
            <p:ph type="ftr"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15" name="Slide Number Placeholder 5">
            <a:extLst>
              <a:ext uri="{FF2B5EF4-FFF2-40B4-BE49-F238E27FC236}">
                <a16:creationId xmlns:a16="http://schemas.microsoft.com/office/drawing/2014/main" id="{AA91710A-C762-F340-BCAF-108D746BC6EB}"/>
              </a:ext>
            </a:extLst>
          </p:cNvPr>
          <p:cNvSpPr>
            <a:spLocks noGrp="1"/>
          </p:cNvSpPr>
          <p:nvPr>
            <p:ph type="sldNum" sz="quarter" idx="13"/>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20" name="Rectangle 19">
            <a:extLst>
              <a:ext uri="{FF2B5EF4-FFF2-40B4-BE49-F238E27FC236}">
                <a16:creationId xmlns:a16="http://schemas.microsoft.com/office/drawing/2014/main" id="{2F39DF1D-5C6D-CB5C-569C-CA96D3987010}"/>
              </a:ext>
            </a:extLst>
          </p:cNvPr>
          <p:cNvSpPr/>
          <p:nvPr userDrawn="1"/>
        </p:nvSpPr>
        <p:spPr>
          <a:xfrm>
            <a:off x="11216648" y="0"/>
            <a:ext cx="975353" cy="4095750"/>
          </a:xfrm>
          <a:prstGeom prst="rect">
            <a:avLst/>
          </a:prstGeom>
          <a:gradFill flip="none" rotWithShape="1">
            <a:gsLst>
              <a:gs pos="0">
                <a:schemeClr val="bg1">
                  <a:alpha val="0"/>
                </a:schemeClr>
              </a:gs>
              <a:gs pos="97000">
                <a:srgbClr val="B1CFE0">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3" name="Title 22">
            <a:extLst>
              <a:ext uri="{FF2B5EF4-FFF2-40B4-BE49-F238E27FC236}">
                <a16:creationId xmlns:a16="http://schemas.microsoft.com/office/drawing/2014/main" id="{71B25EB4-6230-16C4-83ED-64DFCA7E25DC}"/>
              </a:ext>
            </a:extLst>
          </p:cNvPr>
          <p:cNvSpPr>
            <a:spLocks noGrp="1"/>
          </p:cNvSpPr>
          <p:nvPr>
            <p:ph type="title"/>
          </p:nvPr>
        </p:nvSpPr>
        <p:spPr>
          <a:xfrm>
            <a:off x="372171" y="1532220"/>
            <a:ext cx="10000458" cy="1561817"/>
          </a:xfrm>
        </p:spPr>
        <p:txBody>
          <a:bodyPr/>
          <a:lstStyle>
            <a:lvl1pPr>
              <a:defRPr sz="320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1D987258-253A-B483-466A-8EE865F6FAF3}"/>
              </a:ext>
            </a:extLst>
          </p:cNvPr>
          <p:cNvSpPr>
            <a:spLocks noGrp="1"/>
          </p:cNvSpPr>
          <p:nvPr>
            <p:ph type="body" sz="quarter" idx="14"/>
          </p:nvPr>
        </p:nvSpPr>
        <p:spPr>
          <a:xfrm>
            <a:off x="372171" y="3387611"/>
            <a:ext cx="10000458" cy="1396647"/>
          </a:xfrm>
        </p:spPr>
        <p:txBody>
          <a:bodyPr>
            <a:normAutofit/>
          </a:bodyPr>
          <a:lstStyle>
            <a:lvl1pPr marL="0" indent="0">
              <a:buNone/>
              <a:defRPr sz="1400"/>
            </a:lvl1pPr>
          </a:lstStyle>
          <a:p>
            <a:pPr lvl="0"/>
            <a:r>
              <a:rPr lang="en-US"/>
              <a:t>Click to edit Master text style</a:t>
            </a:r>
          </a:p>
        </p:txBody>
      </p:sp>
    </p:spTree>
    <p:extLst>
      <p:ext uri="{BB962C8B-B14F-4D97-AF65-F5344CB8AC3E}">
        <p14:creationId xmlns:p14="http://schemas.microsoft.com/office/powerpoint/2010/main" val="951163525"/>
      </p:ext>
    </p:extLst>
  </p:cSld>
  <p:clrMapOvr>
    <a:masterClrMapping/>
  </p:clrMapOvr>
  <p:extLst>
    <p:ext uri="{DCECCB84-F9BA-43D5-87BE-67443E8EF086}">
      <p15:sldGuideLst xmlns:p15="http://schemas.microsoft.com/office/powerpoint/2012/main">
        <p15:guide id="1" orient="horz" pos="576">
          <p15:clr>
            <a:srgbClr val="F26B43"/>
          </p15:clr>
        </p15:guide>
        <p15:guide id="2" orient="horz" pos="10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Cropped Phot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433CE6-8C77-A42F-15AC-1B3383DB9FE1}"/>
              </a:ext>
            </a:extLst>
          </p:cNvPr>
          <p:cNvSpPr>
            <a:spLocks noGrp="1"/>
          </p:cNvSpPr>
          <p:nvPr>
            <p:ph type="ctrTitle" hasCustomPrompt="1"/>
          </p:nvPr>
        </p:nvSpPr>
        <p:spPr>
          <a:xfrm>
            <a:off x="377825" y="441324"/>
            <a:ext cx="10000457" cy="1566863"/>
          </a:xfrm>
        </p:spPr>
        <p:txBody>
          <a:bodyPr anchor="t" anchorCtr="0">
            <a:normAutofit/>
          </a:bodyPr>
          <a:lstStyle>
            <a:lvl1pPr algn="l">
              <a:defRPr sz="3200">
                <a:solidFill>
                  <a:schemeClr val="tx2"/>
                </a:solidFill>
              </a:defRPr>
            </a:lvl1pPr>
          </a:lstStyle>
          <a:p>
            <a:r>
              <a:rPr lang="en-CA"/>
              <a:t>Presentation Title</a:t>
            </a:r>
          </a:p>
        </p:txBody>
      </p:sp>
      <p:sp>
        <p:nvSpPr>
          <p:cNvPr id="4" name="Date Placeholder 3">
            <a:extLst>
              <a:ext uri="{FF2B5EF4-FFF2-40B4-BE49-F238E27FC236}">
                <a16:creationId xmlns:a16="http://schemas.microsoft.com/office/drawing/2014/main" id="{82126F7B-35F6-FA83-7725-224F19868186}"/>
              </a:ext>
            </a:extLst>
          </p:cNvPr>
          <p:cNvSpPr>
            <a:spLocks noGrp="1"/>
          </p:cNvSpPr>
          <p:nvPr>
            <p:ph type="dt" sz="half" idx="10"/>
          </p:nvPr>
        </p:nvSpPr>
        <p:spPr>
          <a:xfrm>
            <a:off x="177685" y="6853666"/>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B6E5D531-6C6A-C245-84D9-918352C85643}" type="datetime1">
              <a:rPr lang="en-CA" smtClean="0"/>
              <a:t>2025-06-06</a:t>
            </a:fld>
            <a:endParaRPr lang="en-CA"/>
          </a:p>
        </p:txBody>
      </p:sp>
      <p:sp>
        <p:nvSpPr>
          <p:cNvPr id="5" name="Footer Placeholder 4">
            <a:extLst>
              <a:ext uri="{FF2B5EF4-FFF2-40B4-BE49-F238E27FC236}">
                <a16:creationId xmlns:a16="http://schemas.microsoft.com/office/drawing/2014/main" id="{9249D3DF-51D2-F773-8515-649EA455D735}"/>
              </a:ext>
            </a:extLst>
          </p:cNvPr>
          <p:cNvSpPr>
            <a:spLocks noGrp="1"/>
          </p:cNvSpPr>
          <p:nvPr>
            <p:ph type="ftr" sz="quarter" idx="11"/>
          </p:nvPr>
        </p:nvSpPr>
        <p:spPr>
          <a:xfrm>
            <a:off x="177685" y="6853666"/>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6D68C572-1C46-85A6-E9F3-CE13019C1D3A}"/>
              </a:ext>
            </a:extLst>
          </p:cNvPr>
          <p:cNvSpPr>
            <a:spLocks noGrp="1"/>
          </p:cNvSpPr>
          <p:nvPr>
            <p:ph type="sldNum" sz="quarter" idx="12"/>
          </p:nvPr>
        </p:nvSpPr>
        <p:spPr>
          <a:xfrm>
            <a:off x="177685" y="6853666"/>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19" name="Subtitle 2">
            <a:extLst>
              <a:ext uri="{FF2B5EF4-FFF2-40B4-BE49-F238E27FC236}">
                <a16:creationId xmlns:a16="http://schemas.microsoft.com/office/drawing/2014/main" id="{154C58F9-DE08-E397-7398-AD3296ACE0D0}"/>
              </a:ext>
            </a:extLst>
          </p:cNvPr>
          <p:cNvSpPr>
            <a:spLocks noGrp="1"/>
          </p:cNvSpPr>
          <p:nvPr>
            <p:ph type="subTitle" idx="1" hasCustomPrompt="1"/>
          </p:nvPr>
        </p:nvSpPr>
        <p:spPr>
          <a:xfrm>
            <a:off x="372171" y="2301761"/>
            <a:ext cx="10000458" cy="1396647"/>
          </a:xfrm>
        </p:spPr>
        <p:txBody>
          <a:bodyPr>
            <a:normAutofit/>
          </a:bodyPr>
          <a:lstStyle>
            <a:lvl1pPr marL="0" indent="0" algn="l">
              <a:lnSpc>
                <a:spcPct val="100000"/>
              </a:lnSpc>
              <a:spcBef>
                <a:spcPts val="1000"/>
              </a:spcBef>
              <a:buNone/>
              <a:defRPr sz="1400" b="0" i="0">
                <a:solidFill>
                  <a:schemeClr val="tx2"/>
                </a:solidFill>
                <a:latin typeface="Open Sans" pitchFamily="34" charset="0"/>
                <a:ea typeface="Open Sans" pitchFamily="34" charset="0"/>
                <a:cs typeface="Open Sans"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Tree>
    <p:extLst>
      <p:ext uri="{BB962C8B-B14F-4D97-AF65-F5344CB8AC3E}">
        <p14:creationId xmlns:p14="http://schemas.microsoft.com/office/powerpoint/2010/main" val="221340317"/>
      </p:ext>
    </p:extLst>
  </p:cSld>
  <p:clrMapOvr>
    <a:masterClrMapping/>
  </p:clrMapOvr>
  <p:extLst>
    <p:ext uri="{DCECCB84-F9BA-43D5-87BE-67443E8EF086}">
      <p15:sldGuideLst xmlns:p15="http://schemas.microsoft.com/office/powerpoint/2012/main">
        <p15:guide id="1" orient="horz" pos="576">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6FD7-967E-424A-9BD5-E0E9DF564813}"/>
              </a:ext>
            </a:extLst>
          </p:cNvPr>
          <p:cNvSpPr>
            <a:spLocks noGrp="1"/>
          </p:cNvSpPr>
          <p:nvPr>
            <p:ph type="title" hasCustomPrompt="1"/>
          </p:nvPr>
        </p:nvSpPr>
        <p:spPr>
          <a:xfrm>
            <a:off x="1101725" y="827672"/>
            <a:ext cx="7131050" cy="1676120"/>
          </a:xfrm>
        </p:spPr>
        <p:txBody>
          <a:bodyPr anchor="b">
            <a:normAutofit/>
          </a:bodyPr>
          <a:lstStyle>
            <a:lvl1pPr algn="l">
              <a:defRPr sz="3200"/>
            </a:lvl1pPr>
          </a:lstStyle>
          <a:p>
            <a:r>
              <a:rPr lang="en-CA"/>
              <a:t>Section Heading</a:t>
            </a:r>
          </a:p>
        </p:txBody>
      </p:sp>
      <p:sp>
        <p:nvSpPr>
          <p:cNvPr id="3" name="Text Placeholder 2">
            <a:extLst>
              <a:ext uri="{FF2B5EF4-FFF2-40B4-BE49-F238E27FC236}">
                <a16:creationId xmlns:a16="http://schemas.microsoft.com/office/drawing/2014/main" id="{0AAA6A2D-5FF2-0248-AC7C-1F35A14C05A1}"/>
              </a:ext>
            </a:extLst>
          </p:cNvPr>
          <p:cNvSpPr>
            <a:spLocks noGrp="1"/>
          </p:cNvSpPr>
          <p:nvPr>
            <p:ph type="body" idx="1" hasCustomPrompt="1"/>
          </p:nvPr>
        </p:nvSpPr>
        <p:spPr>
          <a:xfrm>
            <a:off x="1101725" y="2678906"/>
            <a:ext cx="5702300" cy="1500187"/>
          </a:xfrm>
        </p:spPr>
        <p:txBody>
          <a:bodyPr>
            <a:noAutofit/>
          </a:bodyPr>
          <a:lstStyle>
            <a:lvl1pPr marL="0" indent="0" algn="l">
              <a:buNone/>
              <a:defRPr sz="1800">
                <a:solidFill>
                  <a:schemeClr val="tx2"/>
                </a:solidFill>
              </a:defRPr>
            </a:lvl1pPr>
            <a:lvl2pPr marL="457200" indent="0" algn="ctr">
              <a:buNone/>
              <a:defRPr sz="1400">
                <a:solidFill>
                  <a:schemeClr val="tx1"/>
                </a:solidFill>
              </a:defRPr>
            </a:lvl2pPr>
            <a:lvl3pPr marL="914400" indent="0" algn="ctr">
              <a:buNone/>
              <a:defRPr sz="1400">
                <a:solidFill>
                  <a:schemeClr val="tx1"/>
                </a:solidFill>
              </a:defRPr>
            </a:lvl3pPr>
            <a:lvl4pPr marL="1371600" indent="0" algn="ctr">
              <a:buNone/>
              <a:defRPr sz="1400">
                <a:solidFill>
                  <a:schemeClr val="tx1"/>
                </a:solidFill>
              </a:defRPr>
            </a:lvl4pPr>
            <a:lvl5pPr marL="1828800" indent="0" algn="ctr">
              <a:buNone/>
              <a:defRPr sz="1400">
                <a:solidFill>
                  <a:schemeClr val="tx1"/>
                </a:solidFill>
              </a:defRPr>
            </a:lvl5pPr>
            <a:lvl6pPr marL="2286000" indent="0" algn="ctr">
              <a:buNone/>
              <a:defRPr sz="1400">
                <a:solidFill>
                  <a:schemeClr val="tx1"/>
                </a:solidFill>
              </a:defRPr>
            </a:lvl6pPr>
            <a:lvl7pPr marL="2743200" indent="0" algn="ctr">
              <a:buNone/>
              <a:defRPr sz="1400">
                <a:solidFill>
                  <a:schemeClr val="tx1"/>
                </a:solidFill>
              </a:defRPr>
            </a:lvl7pPr>
            <a:lvl8pPr marL="3200400" indent="0" algn="ctr">
              <a:buNone/>
              <a:defRPr sz="1400">
                <a:solidFill>
                  <a:schemeClr val="tx1"/>
                </a:solidFill>
              </a:defRPr>
            </a:lvl8pPr>
            <a:lvl9pPr marL="3657600" indent="0" algn="ctr">
              <a:buNone/>
              <a:defRPr sz="1400">
                <a:solidFill>
                  <a:schemeClr val="tx1"/>
                </a:solidFill>
              </a:defRPr>
            </a:lvl9pPr>
          </a:lstStyle>
          <a:p>
            <a:pPr lvl="0"/>
            <a:r>
              <a:rPr lang="en-CA"/>
              <a:t>Section Subtitle</a:t>
            </a:r>
          </a:p>
        </p:txBody>
      </p:sp>
      <p:sp>
        <p:nvSpPr>
          <p:cNvPr id="7" name="Date Placeholder 3">
            <a:extLst>
              <a:ext uri="{FF2B5EF4-FFF2-40B4-BE49-F238E27FC236}">
                <a16:creationId xmlns:a16="http://schemas.microsoft.com/office/drawing/2014/main" id="{53A96722-3409-394C-9FAD-A58B5E4B3FDE}"/>
              </a:ext>
            </a:extLst>
          </p:cNvPr>
          <p:cNvSpPr>
            <a:spLocks noGrp="1"/>
          </p:cNvSpPr>
          <p:nvPr>
            <p:ph type="dt" sz="half" idx="10"/>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61F36833-3095-B949-8338-017F1D2BC221}" type="datetime1">
              <a:rPr lang="en-CA" smtClean="0"/>
              <a:t>2025-06-06</a:t>
            </a:fld>
            <a:endParaRPr lang="en-CA"/>
          </a:p>
        </p:txBody>
      </p:sp>
      <p:sp>
        <p:nvSpPr>
          <p:cNvPr id="8" name="Footer Placeholder 4">
            <a:extLst>
              <a:ext uri="{FF2B5EF4-FFF2-40B4-BE49-F238E27FC236}">
                <a16:creationId xmlns:a16="http://schemas.microsoft.com/office/drawing/2014/main" id="{31F5D2BE-C001-F84E-B7B9-6CC8207F3E32}"/>
              </a:ext>
            </a:extLst>
          </p:cNvPr>
          <p:cNvSpPr>
            <a:spLocks noGrp="1"/>
          </p:cNvSpPr>
          <p:nvPr>
            <p:ph type="ftr" sz="quarter" idx="11"/>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DEDDCF2-E110-B84E-82C6-78895908542D}"/>
              </a:ext>
            </a:extLst>
          </p:cNvPr>
          <p:cNvSpPr>
            <a:spLocks noGrp="1"/>
          </p:cNvSpPr>
          <p:nvPr>
            <p:ph type="sldNum" sz="quarter" idx="12"/>
          </p:nvPr>
        </p:nvSpPr>
        <p:spPr>
          <a:xfrm>
            <a:off x="0" y="6858000"/>
            <a:ext cx="0" cy="0"/>
          </a:xfrm>
          <a:prstGeom prst="rect">
            <a:avLst/>
          </a:prstGeo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6" name="Date Placeholder 3">
            <a:extLst>
              <a:ext uri="{FF2B5EF4-FFF2-40B4-BE49-F238E27FC236}">
                <a16:creationId xmlns:a16="http://schemas.microsoft.com/office/drawing/2014/main" id="{9F9CCEB4-9B1A-0DCB-36BD-8A3A6E9579DA}"/>
              </a:ext>
            </a:extLst>
          </p:cNvPr>
          <p:cNvSpPr txBox="1">
            <a:spLocks/>
          </p:cNvSpPr>
          <p:nvPr userDrawn="1"/>
        </p:nvSpPr>
        <p:spPr>
          <a:xfrm>
            <a:off x="177685" y="6853666"/>
            <a:ext cx="0" cy="0"/>
          </a:xfrm>
          <a:prstGeom prst="rect">
            <a:avLst/>
          </a:prstGeom>
          <a:ln>
            <a:solidFill>
              <a:schemeClr val="bg1">
                <a:alpha val="0"/>
              </a:schemeClr>
            </a:solidFill>
          </a:ln>
        </p:spPr>
        <p:txBody>
          <a:bodyPr vert="horz" lIns="91440" tIns="45720" rIns="91440" bIns="45720" rtlCol="0" anchor="ctr"/>
          <a:lstStyle>
            <a:defPPr>
              <a:defRPr lang="en-US"/>
            </a:defPPr>
            <a:lvl1pPr marL="0" algn="r" defTabSz="914400" rtl="0" eaLnBrk="1" latinLnBrk="0" hangingPunct="1">
              <a:defRPr sz="100" kern="1200">
                <a:solidFill>
                  <a:schemeClr val="bg2">
                    <a:alpha val="0"/>
                  </a:schemeClr>
                </a:solidFill>
                <a:latin typeface="Open Sans Condensed" pitchFamily="2" charset="0"/>
                <a:ea typeface="Open Sans Condensed" pitchFamily="2" charset="0"/>
                <a:cs typeface="Open Sans Condensed"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BE4076-D9F6-A04D-95EE-423EF5FC1F59}" type="datetime1">
              <a:rPr lang="en-CA" smtClean="0"/>
              <a:pPr/>
              <a:t>2025-06-06</a:t>
            </a:fld>
            <a:endParaRPr lang="en-CA"/>
          </a:p>
        </p:txBody>
      </p:sp>
      <p:sp>
        <p:nvSpPr>
          <p:cNvPr id="13" name="Slide Number Placeholder 5">
            <a:extLst>
              <a:ext uri="{FF2B5EF4-FFF2-40B4-BE49-F238E27FC236}">
                <a16:creationId xmlns:a16="http://schemas.microsoft.com/office/drawing/2014/main" id="{B0191607-65B8-CA43-9D27-DCCB10EEEF74}"/>
              </a:ext>
            </a:extLst>
          </p:cNvPr>
          <p:cNvSpPr txBox="1">
            <a:spLocks/>
          </p:cNvSpPr>
          <p:nvPr userDrawn="1"/>
        </p:nvSpPr>
        <p:spPr>
          <a:xfrm>
            <a:off x="177685" y="6853666"/>
            <a:ext cx="0" cy="0"/>
          </a:xfrm>
          <a:prstGeom prst="rect">
            <a:avLst/>
          </a:prstGeom>
          <a:ln>
            <a:solidFill>
              <a:schemeClr val="bg1">
                <a:alpha val="0"/>
              </a:schemeClr>
            </a:solidFill>
          </a:ln>
        </p:spPr>
        <p:txBody>
          <a:bodyPr vert="horz" lIns="91440" tIns="45720" rIns="91440" bIns="45720" rtlCol="0" anchor="ctr"/>
          <a:lstStyle>
            <a:defPPr>
              <a:defRPr lang="en-US"/>
            </a:defPPr>
            <a:lvl1pPr marL="0" algn="r" defTabSz="914400" rtl="0" eaLnBrk="1" latinLnBrk="0" hangingPunct="1">
              <a:defRPr sz="100" kern="1200">
                <a:solidFill>
                  <a:schemeClr val="bg2">
                    <a:alpha val="0"/>
                  </a:schemeClr>
                </a:solidFill>
                <a:latin typeface="Open Sans Condensed" pitchFamily="2" charset="0"/>
                <a:ea typeface="Open Sans Condensed" pitchFamily="2" charset="0"/>
                <a:cs typeface="Open Sans Condensed"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D90C89-BB05-D647-8C9B-C2376028CB3D}" type="slidenum">
              <a:rPr lang="en-CA" smtClean="0"/>
              <a:pPr/>
              <a:t>‹#›</a:t>
            </a:fld>
            <a:endParaRPr lang="en-CA"/>
          </a:p>
        </p:txBody>
      </p:sp>
    </p:spTree>
    <p:extLst>
      <p:ext uri="{BB962C8B-B14F-4D97-AF65-F5344CB8AC3E}">
        <p14:creationId xmlns:p14="http://schemas.microsoft.com/office/powerpoint/2010/main" val="61254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97A-93D6-E747-BAA0-0D36C3E57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DCBC40-268B-EC4B-BCEA-59D5F9882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526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EAF8-802D-9E48-8393-BC63F9C64B7B}"/>
              </a:ext>
            </a:extLst>
          </p:cNvPr>
          <p:cNvSpPr>
            <a:spLocks noGrp="1"/>
          </p:cNvSpPr>
          <p:nvPr>
            <p:ph type="title"/>
          </p:nvPr>
        </p:nvSpPr>
        <p:spPr/>
        <p:txBody>
          <a:bodyPr/>
          <a:lstStyle/>
          <a:p>
            <a:r>
              <a:rPr lang="en-US"/>
              <a:t>Click to edit Master title style</a:t>
            </a:r>
            <a:endParaRPr lang="en-CA"/>
          </a:p>
        </p:txBody>
      </p:sp>
      <p:sp>
        <p:nvSpPr>
          <p:cNvPr id="7" name="Text Placeholder 5">
            <a:extLst>
              <a:ext uri="{FF2B5EF4-FFF2-40B4-BE49-F238E27FC236}">
                <a16:creationId xmlns:a16="http://schemas.microsoft.com/office/drawing/2014/main" id="{D826743E-6DAE-EA4E-BE3D-F355BACDE8F0}"/>
              </a:ext>
            </a:extLst>
          </p:cNvPr>
          <p:cNvSpPr>
            <a:spLocks noGrp="1"/>
          </p:cNvSpPr>
          <p:nvPr>
            <p:ph type="body" sz="quarter" idx="13"/>
          </p:nvPr>
        </p:nvSpPr>
        <p:spPr>
          <a:xfrm>
            <a:off x="381001" y="1524231"/>
            <a:ext cx="11429998" cy="377144"/>
          </a:xfrm>
        </p:spPr>
        <p:txBody>
          <a:bodyPr/>
          <a:lstStyle>
            <a:lvl1pPr marL="0" indent="0">
              <a:buNone/>
              <a:defRPr b="1">
                <a:solidFill>
                  <a:schemeClr val="accent1"/>
                </a:solidFill>
              </a:defRPr>
            </a:lvl1pPr>
            <a:lvl2pPr marL="457200" indent="0">
              <a:buNone/>
              <a:defRPr/>
            </a:lvl2pPr>
          </a:lstStyle>
          <a:p>
            <a:pPr lvl="0"/>
            <a:r>
              <a:rPr lang="en-US"/>
              <a:t>Click to edit Master text styles</a:t>
            </a:r>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0999" y="2095500"/>
            <a:ext cx="11429999" cy="381000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75019196"/>
      </p:ext>
    </p:extLst>
  </p:cSld>
  <p:clrMapOvr>
    <a:masterClrMapping/>
  </p:clrMapOvr>
  <p:extLst>
    <p:ext uri="{DCECCB84-F9BA-43D5-87BE-67443E8EF086}">
      <p15:sldGuideLst xmlns:p15="http://schemas.microsoft.com/office/powerpoint/2012/main">
        <p15:guide id="1" pos="50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25FC-272F-914B-937D-5A26202EC1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A472A3-4967-4B4F-A6B0-8F80B08F4C3A}"/>
              </a:ext>
            </a:extLst>
          </p:cNvPr>
          <p:cNvSpPr>
            <a:spLocks noGrp="1"/>
          </p:cNvSpPr>
          <p:nvPr>
            <p:ph sz="half" idx="1"/>
          </p:nvPr>
        </p:nvSpPr>
        <p:spPr>
          <a:xfrm>
            <a:off x="381000" y="1524000"/>
            <a:ext cx="5481913"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8FCC904-78B1-0642-BED8-CC7244FCC937}"/>
              </a:ext>
            </a:extLst>
          </p:cNvPr>
          <p:cNvSpPr>
            <a:spLocks noGrp="1"/>
          </p:cNvSpPr>
          <p:nvPr>
            <p:ph sz="half" idx="2"/>
          </p:nvPr>
        </p:nvSpPr>
        <p:spPr>
          <a:xfrm>
            <a:off x="6329083" y="1524000"/>
            <a:ext cx="5481917"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8" name="Straight Connector 7">
            <a:extLst>
              <a:ext uri="{FF2B5EF4-FFF2-40B4-BE49-F238E27FC236}">
                <a16:creationId xmlns:a16="http://schemas.microsoft.com/office/drawing/2014/main" id="{8E0F70BF-B4DC-C043-9D7C-20457CB12B2B}"/>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E5C1820-C354-93FB-A74C-F3AB5DFE2D0A}"/>
              </a:ext>
            </a:extLst>
          </p:cNvPr>
          <p:cNvSpPr>
            <a:spLocks noGrp="1"/>
          </p:cNvSpPr>
          <p:nvPr>
            <p:ph type="dt" sz="half" idx="10"/>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35A8E8CF-97B8-5C41-9BE0-3B96A63915EE}" type="datetime1">
              <a:rPr lang="en-CA" smtClean="0"/>
              <a:t>2025-06-06</a:t>
            </a:fld>
            <a:endParaRPr lang="en-CA"/>
          </a:p>
        </p:txBody>
      </p:sp>
      <p:sp>
        <p:nvSpPr>
          <p:cNvPr id="10" name="Footer Placeholder 4">
            <a:extLst>
              <a:ext uri="{FF2B5EF4-FFF2-40B4-BE49-F238E27FC236}">
                <a16:creationId xmlns:a16="http://schemas.microsoft.com/office/drawing/2014/main" id="{63263F6B-CD1A-B9A4-47A9-9A9326E847CD}"/>
              </a:ext>
            </a:extLst>
          </p:cNvPr>
          <p:cNvSpPr>
            <a:spLocks noGrp="1"/>
          </p:cNvSpPr>
          <p:nvPr>
            <p:ph type="ftr" sz="quarter" idx="3"/>
          </p:nvPr>
        </p:nvSpPr>
        <p:spPr>
          <a:xfrm>
            <a:off x="5826295" y="6431557"/>
            <a:ext cx="4184478"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endParaRPr lang="en-CA"/>
          </a:p>
        </p:txBody>
      </p:sp>
      <p:sp>
        <p:nvSpPr>
          <p:cNvPr id="11" name="Slide Number Placeholder 5">
            <a:extLst>
              <a:ext uri="{FF2B5EF4-FFF2-40B4-BE49-F238E27FC236}">
                <a16:creationId xmlns:a16="http://schemas.microsoft.com/office/drawing/2014/main" id="{7F0D251C-11C7-A682-84D8-F1014EFD8FC2}"/>
              </a:ext>
            </a:extLst>
          </p:cNvPr>
          <p:cNvSpPr>
            <a:spLocks noGrp="1"/>
          </p:cNvSpPr>
          <p:nvPr>
            <p:ph type="sldNum" sz="quarter" idx="4"/>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93048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088E-7FA3-A744-8DF6-ABAC5B10CEB7}"/>
              </a:ext>
            </a:extLst>
          </p:cNvPr>
          <p:cNvSpPr>
            <a:spLocks noGrp="1"/>
          </p:cNvSpPr>
          <p:nvPr>
            <p:ph type="title"/>
          </p:nvPr>
        </p:nvSpPr>
        <p:spPr>
          <a:xfrm>
            <a:off x="381001" y="346758"/>
            <a:ext cx="11429998" cy="989849"/>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C20995-51C1-4D4B-AC96-2295AFD7871E}"/>
              </a:ext>
            </a:extLst>
          </p:cNvPr>
          <p:cNvSpPr>
            <a:spLocks noGrp="1"/>
          </p:cNvSpPr>
          <p:nvPr>
            <p:ph type="body" idx="1"/>
          </p:nvPr>
        </p:nvSpPr>
        <p:spPr>
          <a:xfrm>
            <a:off x="380999" y="1521474"/>
            <a:ext cx="11429999" cy="4384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a:extLst>
              <a:ext uri="{FF2B5EF4-FFF2-40B4-BE49-F238E27FC236}">
                <a16:creationId xmlns:a16="http://schemas.microsoft.com/office/drawing/2014/main" id="{EAA09618-7A7B-EB53-49D2-B64135881407}"/>
              </a:ext>
            </a:extLst>
          </p:cNvPr>
          <p:cNvGrpSpPr/>
          <p:nvPr userDrawn="1"/>
        </p:nvGrpSpPr>
        <p:grpSpPr>
          <a:xfrm>
            <a:off x="12398700" y="2267380"/>
            <a:ext cx="5456642" cy="829188"/>
            <a:chOff x="401526" y="5034033"/>
            <a:chExt cx="5456642" cy="829188"/>
          </a:xfrm>
        </p:grpSpPr>
        <p:sp>
          <p:nvSpPr>
            <p:cNvPr id="8" name="Rectangle 7">
              <a:extLst>
                <a:ext uri="{FF2B5EF4-FFF2-40B4-BE49-F238E27FC236}">
                  <a16:creationId xmlns:a16="http://schemas.microsoft.com/office/drawing/2014/main" id="{F0ECF739-B893-C0ED-44FD-94406865D19B}"/>
                </a:ext>
              </a:extLst>
            </p:cNvPr>
            <p:cNvSpPr/>
            <p:nvPr/>
          </p:nvSpPr>
          <p:spPr>
            <a:xfrm>
              <a:off x="502171" y="5347734"/>
              <a:ext cx="457200" cy="255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9" name="TextBox 8">
              <a:extLst>
                <a:ext uri="{FF2B5EF4-FFF2-40B4-BE49-F238E27FC236}">
                  <a16:creationId xmlns:a16="http://schemas.microsoft.com/office/drawing/2014/main" id="{BCEA6453-7772-4719-B0AF-F76B7170C2D1}"/>
                </a:ext>
              </a:extLst>
            </p:cNvPr>
            <p:cNvSpPr txBox="1"/>
            <p:nvPr/>
          </p:nvSpPr>
          <p:spPr>
            <a:xfrm>
              <a:off x="401526" y="5034033"/>
              <a:ext cx="2364750" cy="230832"/>
            </a:xfrm>
            <a:prstGeom prst="rect">
              <a:avLst/>
            </a:prstGeom>
            <a:noFill/>
          </p:spPr>
          <p:txBody>
            <a:bodyPr wrap="none" rtlCol="0">
              <a:spAutoFit/>
            </a:bodyPr>
            <a:lstStyle/>
            <a:p>
              <a:r>
                <a:rPr lang="en-CA" sz="900" cap="all" spc="100">
                  <a:latin typeface="Open Sans" pitchFamily="2" charset="0"/>
                </a:rPr>
                <a:t>Secondary Palette - Neutrals</a:t>
              </a:r>
            </a:p>
          </p:txBody>
        </p:sp>
        <p:cxnSp>
          <p:nvCxnSpPr>
            <p:cNvPr id="10" name="Straight Connector 9">
              <a:extLst>
                <a:ext uri="{FF2B5EF4-FFF2-40B4-BE49-F238E27FC236}">
                  <a16:creationId xmlns:a16="http://schemas.microsoft.com/office/drawing/2014/main" id="{F4A4D4C3-DC84-90CA-EB2A-622736B964D4}"/>
                </a:ext>
              </a:extLst>
            </p:cNvPr>
            <p:cNvCxnSpPr/>
            <p:nvPr/>
          </p:nvCxnSpPr>
          <p:spPr>
            <a:xfrm>
              <a:off x="502171" y="5274115"/>
              <a:ext cx="53559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5936FD3-10FF-037F-F1F3-A1E00925CC49}"/>
                </a:ext>
              </a:extLst>
            </p:cNvPr>
            <p:cNvSpPr/>
            <p:nvPr/>
          </p:nvSpPr>
          <p:spPr>
            <a:xfrm>
              <a:off x="1114913" y="5347734"/>
              <a:ext cx="457200" cy="255073"/>
            </a:xfrm>
            <a:prstGeom prst="rect">
              <a:avLst/>
            </a:prstGeom>
            <a:solidFill>
              <a:srgbClr val="D0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13" name="Rectangle 12">
              <a:extLst>
                <a:ext uri="{FF2B5EF4-FFF2-40B4-BE49-F238E27FC236}">
                  <a16:creationId xmlns:a16="http://schemas.microsoft.com/office/drawing/2014/main" id="{B2B398ED-B890-96E4-6536-CB843A1BF3F0}"/>
                </a:ext>
              </a:extLst>
            </p:cNvPr>
            <p:cNvSpPr/>
            <p:nvPr/>
          </p:nvSpPr>
          <p:spPr>
            <a:xfrm>
              <a:off x="1727656" y="5347734"/>
              <a:ext cx="457200" cy="255073"/>
            </a:xfrm>
            <a:prstGeom prst="rect">
              <a:avLst/>
            </a:prstGeom>
            <a:solidFill>
              <a:schemeClr val="bg1"/>
            </a:solidFill>
            <a:ln>
              <a:solidFill>
                <a:srgbClr val="D0D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14" name="TextBox 13">
              <a:extLst>
                <a:ext uri="{FF2B5EF4-FFF2-40B4-BE49-F238E27FC236}">
                  <a16:creationId xmlns:a16="http://schemas.microsoft.com/office/drawing/2014/main" id="{A0373726-1241-31E7-A7A9-C62176DAE995}"/>
                </a:ext>
              </a:extLst>
            </p:cNvPr>
            <p:cNvSpPr txBox="1"/>
            <p:nvPr/>
          </p:nvSpPr>
          <p:spPr>
            <a:xfrm>
              <a:off x="502171" y="5647777"/>
              <a:ext cx="218008" cy="107722"/>
            </a:xfrm>
            <a:prstGeom prst="rect">
              <a:avLst/>
            </a:prstGeom>
            <a:noFill/>
          </p:spPr>
          <p:txBody>
            <a:bodyPr wrap="none" lIns="0" tIns="0" rIns="0" bIns="0" rtlCol="0">
              <a:spAutoFit/>
            </a:bodyPr>
            <a:lstStyle/>
            <a:p>
              <a:pPr algn="l"/>
              <a:r>
                <a:rPr lang="en-CA" sz="700">
                  <a:latin typeface="Open Sans" pitchFamily="2" charset="0"/>
                </a:rPr>
                <a:t>Black</a:t>
              </a:r>
            </a:p>
          </p:txBody>
        </p:sp>
        <p:sp>
          <p:nvSpPr>
            <p:cNvPr id="15" name="TextBox 14">
              <a:extLst>
                <a:ext uri="{FF2B5EF4-FFF2-40B4-BE49-F238E27FC236}">
                  <a16:creationId xmlns:a16="http://schemas.microsoft.com/office/drawing/2014/main" id="{E4F032B2-BBE9-3026-E72F-92C9684E9B98}"/>
                </a:ext>
              </a:extLst>
            </p:cNvPr>
            <p:cNvSpPr txBox="1"/>
            <p:nvPr/>
          </p:nvSpPr>
          <p:spPr>
            <a:xfrm>
              <a:off x="1114913" y="5647777"/>
              <a:ext cx="534006" cy="215444"/>
            </a:xfrm>
            <a:prstGeom prst="rect">
              <a:avLst/>
            </a:prstGeom>
            <a:noFill/>
          </p:spPr>
          <p:txBody>
            <a:bodyPr wrap="square" lIns="0" tIns="0" rIns="0" bIns="0" rtlCol="0">
              <a:spAutoFit/>
            </a:bodyPr>
            <a:lstStyle/>
            <a:p>
              <a:pPr algn="l"/>
              <a:r>
                <a:rPr lang="en-CA" sz="700">
                  <a:latin typeface="Open Sans" pitchFamily="2" charset="0"/>
                </a:rPr>
                <a:t>Pantone Cool Gray 2</a:t>
              </a:r>
            </a:p>
          </p:txBody>
        </p:sp>
        <p:sp>
          <p:nvSpPr>
            <p:cNvPr id="16" name="TextBox 15">
              <a:extLst>
                <a:ext uri="{FF2B5EF4-FFF2-40B4-BE49-F238E27FC236}">
                  <a16:creationId xmlns:a16="http://schemas.microsoft.com/office/drawing/2014/main" id="{0FE0D4BA-F62A-B6B5-AE1D-D648EEDC70A0}"/>
                </a:ext>
              </a:extLst>
            </p:cNvPr>
            <p:cNvSpPr txBox="1"/>
            <p:nvPr/>
          </p:nvSpPr>
          <p:spPr>
            <a:xfrm>
              <a:off x="1744499" y="5647777"/>
              <a:ext cx="242054" cy="107722"/>
            </a:xfrm>
            <a:prstGeom prst="rect">
              <a:avLst/>
            </a:prstGeom>
            <a:noFill/>
          </p:spPr>
          <p:txBody>
            <a:bodyPr wrap="none" lIns="0" tIns="0" rIns="0" bIns="0" rtlCol="0">
              <a:spAutoFit/>
            </a:bodyPr>
            <a:lstStyle>
              <a:defPPr>
                <a:defRPr lang="en-US"/>
              </a:defPPr>
              <a:lvl1pPr>
                <a:defRPr sz="900"/>
              </a:lvl1pPr>
            </a:lstStyle>
            <a:p>
              <a:r>
                <a:rPr lang="en-CA" sz="700">
                  <a:latin typeface="Open Sans" pitchFamily="2" charset="0"/>
                </a:rPr>
                <a:t>White</a:t>
              </a:r>
            </a:p>
          </p:txBody>
        </p:sp>
      </p:grpSp>
      <p:grpSp>
        <p:nvGrpSpPr>
          <p:cNvPr id="17" name="Group 16">
            <a:extLst>
              <a:ext uri="{FF2B5EF4-FFF2-40B4-BE49-F238E27FC236}">
                <a16:creationId xmlns:a16="http://schemas.microsoft.com/office/drawing/2014/main" id="{4958AAEA-4AE9-74DD-FDC0-74F3DA564C41}"/>
              </a:ext>
            </a:extLst>
          </p:cNvPr>
          <p:cNvGrpSpPr/>
          <p:nvPr userDrawn="1"/>
        </p:nvGrpSpPr>
        <p:grpSpPr>
          <a:xfrm>
            <a:off x="12398700" y="178513"/>
            <a:ext cx="5456642" cy="844649"/>
            <a:chOff x="401526" y="2620146"/>
            <a:chExt cx="5456642" cy="844649"/>
          </a:xfrm>
        </p:grpSpPr>
        <p:sp>
          <p:nvSpPr>
            <p:cNvPr id="18" name="Rectangle 17">
              <a:extLst>
                <a:ext uri="{FF2B5EF4-FFF2-40B4-BE49-F238E27FC236}">
                  <a16:creationId xmlns:a16="http://schemas.microsoft.com/office/drawing/2014/main" id="{EA1BC14B-EEBB-FECD-3F05-BC3B925B7FF2}"/>
                </a:ext>
              </a:extLst>
            </p:cNvPr>
            <p:cNvSpPr/>
            <p:nvPr/>
          </p:nvSpPr>
          <p:spPr>
            <a:xfrm>
              <a:off x="502172" y="2930337"/>
              <a:ext cx="457200" cy="2550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19" name="TextBox 18">
              <a:extLst>
                <a:ext uri="{FF2B5EF4-FFF2-40B4-BE49-F238E27FC236}">
                  <a16:creationId xmlns:a16="http://schemas.microsoft.com/office/drawing/2014/main" id="{7EE3A6BD-8D73-EE42-4E64-8CF0BD248D28}"/>
                </a:ext>
              </a:extLst>
            </p:cNvPr>
            <p:cNvSpPr txBox="1"/>
            <p:nvPr/>
          </p:nvSpPr>
          <p:spPr>
            <a:xfrm>
              <a:off x="502171" y="3249351"/>
              <a:ext cx="581891" cy="215444"/>
            </a:xfrm>
            <a:prstGeom prst="rect">
              <a:avLst/>
            </a:prstGeom>
            <a:noFill/>
          </p:spPr>
          <p:txBody>
            <a:bodyPr wrap="none" lIns="0" tIns="0" rIns="0" bIns="0" rtlCol="0">
              <a:spAutoFit/>
            </a:bodyPr>
            <a:lstStyle/>
            <a:p>
              <a:pPr algn="l"/>
              <a:r>
                <a:rPr lang="en-CA" sz="700">
                  <a:latin typeface="Open Sans" pitchFamily="2" charset="0"/>
                </a:rPr>
                <a:t>U of T Blue</a:t>
              </a:r>
              <a:br>
                <a:rPr lang="en-CA" sz="700">
                  <a:latin typeface="Open Sans" pitchFamily="2" charset="0"/>
                </a:rPr>
              </a:br>
              <a:r>
                <a:rPr lang="en-CA" sz="700">
                  <a:latin typeface="Open Sans" pitchFamily="2" charset="0"/>
                </a:rPr>
                <a:t>(Pantone 655)</a:t>
              </a:r>
            </a:p>
          </p:txBody>
        </p:sp>
        <p:sp>
          <p:nvSpPr>
            <p:cNvPr id="20" name="TextBox 19">
              <a:extLst>
                <a:ext uri="{FF2B5EF4-FFF2-40B4-BE49-F238E27FC236}">
                  <a16:creationId xmlns:a16="http://schemas.microsoft.com/office/drawing/2014/main" id="{DDF1B14D-3D9F-6218-3DD4-C7D6C808C4B9}"/>
                </a:ext>
              </a:extLst>
            </p:cNvPr>
            <p:cNvSpPr txBox="1"/>
            <p:nvPr/>
          </p:nvSpPr>
          <p:spPr>
            <a:xfrm>
              <a:off x="401526" y="2620146"/>
              <a:ext cx="1351652" cy="230832"/>
            </a:xfrm>
            <a:prstGeom prst="rect">
              <a:avLst/>
            </a:prstGeom>
            <a:noFill/>
          </p:spPr>
          <p:txBody>
            <a:bodyPr wrap="none" rtlCol="0">
              <a:spAutoFit/>
            </a:bodyPr>
            <a:lstStyle/>
            <a:p>
              <a:pPr algn="l"/>
              <a:r>
                <a:rPr lang="en-CA" sz="900" cap="all" spc="100">
                  <a:latin typeface="Open Sans" pitchFamily="2" charset="0"/>
                </a:rPr>
                <a:t>Primary Palette</a:t>
              </a:r>
            </a:p>
          </p:txBody>
        </p:sp>
        <p:cxnSp>
          <p:nvCxnSpPr>
            <p:cNvPr id="21" name="Straight Connector 20">
              <a:extLst>
                <a:ext uri="{FF2B5EF4-FFF2-40B4-BE49-F238E27FC236}">
                  <a16:creationId xmlns:a16="http://schemas.microsoft.com/office/drawing/2014/main" id="{A453F972-CB69-705E-A3AF-EC5848EA51E1}"/>
                </a:ext>
              </a:extLst>
            </p:cNvPr>
            <p:cNvCxnSpPr/>
            <p:nvPr/>
          </p:nvCxnSpPr>
          <p:spPr>
            <a:xfrm>
              <a:off x="502171" y="2860228"/>
              <a:ext cx="53559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3AD18A7-3A69-0B82-7733-B123D3CB3656}"/>
              </a:ext>
            </a:extLst>
          </p:cNvPr>
          <p:cNvGrpSpPr/>
          <p:nvPr userDrawn="1"/>
        </p:nvGrpSpPr>
        <p:grpSpPr>
          <a:xfrm>
            <a:off x="12398700" y="1221191"/>
            <a:ext cx="5456642" cy="848160"/>
            <a:chOff x="401526" y="3793363"/>
            <a:chExt cx="5456642" cy="848160"/>
          </a:xfrm>
        </p:grpSpPr>
        <p:sp>
          <p:nvSpPr>
            <p:cNvPr id="23" name="Rectangle 22">
              <a:extLst>
                <a:ext uri="{FF2B5EF4-FFF2-40B4-BE49-F238E27FC236}">
                  <a16:creationId xmlns:a16="http://schemas.microsoft.com/office/drawing/2014/main" id="{656D2F04-C881-8254-3404-CB5D26C45E0C}"/>
                </a:ext>
              </a:extLst>
            </p:cNvPr>
            <p:cNvSpPr/>
            <p:nvPr/>
          </p:nvSpPr>
          <p:spPr>
            <a:xfrm>
              <a:off x="502171" y="4111046"/>
              <a:ext cx="457200" cy="255073"/>
            </a:xfrm>
            <a:prstGeom prst="rect">
              <a:avLst/>
            </a:prstGeom>
            <a:solidFill>
              <a:srgbClr val="8DB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4" name="TextBox 23">
              <a:extLst>
                <a:ext uri="{FF2B5EF4-FFF2-40B4-BE49-F238E27FC236}">
                  <a16:creationId xmlns:a16="http://schemas.microsoft.com/office/drawing/2014/main" id="{9E4C34BC-DA54-9E28-6C11-7C4F71B44344}"/>
                </a:ext>
              </a:extLst>
            </p:cNvPr>
            <p:cNvSpPr txBox="1"/>
            <p:nvPr/>
          </p:nvSpPr>
          <p:spPr>
            <a:xfrm>
              <a:off x="401526" y="3793363"/>
              <a:ext cx="2315057" cy="230832"/>
            </a:xfrm>
            <a:prstGeom prst="rect">
              <a:avLst/>
            </a:prstGeom>
            <a:noFill/>
          </p:spPr>
          <p:txBody>
            <a:bodyPr wrap="none" rtlCol="0">
              <a:spAutoFit/>
            </a:bodyPr>
            <a:lstStyle/>
            <a:p>
              <a:r>
                <a:rPr lang="en-CA" sz="900" cap="all" spc="100">
                  <a:latin typeface="Open Sans" pitchFamily="2" charset="0"/>
                </a:rPr>
                <a:t>Secondary Palette - Colours</a:t>
              </a:r>
            </a:p>
          </p:txBody>
        </p:sp>
        <p:cxnSp>
          <p:nvCxnSpPr>
            <p:cNvPr id="25" name="Straight Connector 24">
              <a:extLst>
                <a:ext uri="{FF2B5EF4-FFF2-40B4-BE49-F238E27FC236}">
                  <a16:creationId xmlns:a16="http://schemas.microsoft.com/office/drawing/2014/main" id="{C3927002-6096-4F0E-2590-873185C20B5A}"/>
                </a:ext>
              </a:extLst>
            </p:cNvPr>
            <p:cNvCxnSpPr/>
            <p:nvPr/>
          </p:nvCxnSpPr>
          <p:spPr>
            <a:xfrm>
              <a:off x="502171" y="4033445"/>
              <a:ext cx="53559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F5B77A4-8029-A7A7-B5CE-F8C8F1152EEB}"/>
                </a:ext>
              </a:extLst>
            </p:cNvPr>
            <p:cNvSpPr/>
            <p:nvPr/>
          </p:nvSpPr>
          <p:spPr>
            <a:xfrm>
              <a:off x="1114913" y="4111046"/>
              <a:ext cx="457200" cy="255073"/>
            </a:xfrm>
            <a:prstGeom prst="rect">
              <a:avLst/>
            </a:prstGeom>
            <a:solidFill>
              <a:srgbClr val="00A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7" name="Rectangle 26">
              <a:extLst>
                <a:ext uri="{FF2B5EF4-FFF2-40B4-BE49-F238E27FC236}">
                  <a16:creationId xmlns:a16="http://schemas.microsoft.com/office/drawing/2014/main" id="{70FB0323-E7C6-FBA5-7C57-E889CB5304C0}"/>
                </a:ext>
              </a:extLst>
            </p:cNvPr>
            <p:cNvSpPr/>
            <p:nvPr/>
          </p:nvSpPr>
          <p:spPr>
            <a:xfrm>
              <a:off x="1727656" y="4111046"/>
              <a:ext cx="457200" cy="255073"/>
            </a:xfrm>
            <a:prstGeom prst="rect">
              <a:avLst/>
            </a:prstGeom>
            <a:solidFill>
              <a:srgbClr val="6FC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8" name="Rectangle 27">
              <a:extLst>
                <a:ext uri="{FF2B5EF4-FFF2-40B4-BE49-F238E27FC236}">
                  <a16:creationId xmlns:a16="http://schemas.microsoft.com/office/drawing/2014/main" id="{FA505DE6-0F49-4EFD-C43C-81D3396FDC3A}"/>
                </a:ext>
              </a:extLst>
            </p:cNvPr>
            <p:cNvSpPr/>
            <p:nvPr/>
          </p:nvSpPr>
          <p:spPr>
            <a:xfrm>
              <a:off x="2340398" y="4111046"/>
              <a:ext cx="457200" cy="255073"/>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29" name="Rectangle 28">
              <a:extLst>
                <a:ext uri="{FF2B5EF4-FFF2-40B4-BE49-F238E27FC236}">
                  <a16:creationId xmlns:a16="http://schemas.microsoft.com/office/drawing/2014/main" id="{E6258A61-21B8-7994-1372-E746D13450AA}"/>
                </a:ext>
              </a:extLst>
            </p:cNvPr>
            <p:cNvSpPr/>
            <p:nvPr/>
          </p:nvSpPr>
          <p:spPr>
            <a:xfrm>
              <a:off x="2953141" y="4111046"/>
              <a:ext cx="457200" cy="255073"/>
            </a:xfrm>
            <a:prstGeom prst="rect">
              <a:avLst/>
            </a:prstGeom>
            <a:solidFill>
              <a:srgbClr val="6D2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0" name="Rectangle 29">
              <a:extLst>
                <a:ext uri="{FF2B5EF4-FFF2-40B4-BE49-F238E27FC236}">
                  <a16:creationId xmlns:a16="http://schemas.microsoft.com/office/drawing/2014/main" id="{235404A1-EABA-828C-49D8-2D308BD81FCC}"/>
                </a:ext>
              </a:extLst>
            </p:cNvPr>
            <p:cNvSpPr/>
            <p:nvPr/>
          </p:nvSpPr>
          <p:spPr>
            <a:xfrm>
              <a:off x="3562740" y="4111046"/>
              <a:ext cx="457200" cy="255073"/>
            </a:xfrm>
            <a:prstGeom prst="rect">
              <a:avLst/>
            </a:prstGeom>
            <a:solidFill>
              <a:srgbClr val="DC4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1" name="Rectangle 30">
              <a:extLst>
                <a:ext uri="{FF2B5EF4-FFF2-40B4-BE49-F238E27FC236}">
                  <a16:creationId xmlns:a16="http://schemas.microsoft.com/office/drawing/2014/main" id="{CED8D196-4D68-BB9C-2881-53E4484BA603}"/>
                </a:ext>
              </a:extLst>
            </p:cNvPr>
            <p:cNvSpPr/>
            <p:nvPr/>
          </p:nvSpPr>
          <p:spPr>
            <a:xfrm>
              <a:off x="4175482" y="4111046"/>
              <a:ext cx="457200" cy="255073"/>
            </a:xfrm>
            <a:prstGeom prst="rect">
              <a:avLst/>
            </a:prstGeom>
            <a:solidFill>
              <a:srgbClr val="F1C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2" name="Rectangle 31">
              <a:extLst>
                <a:ext uri="{FF2B5EF4-FFF2-40B4-BE49-F238E27FC236}">
                  <a16:creationId xmlns:a16="http://schemas.microsoft.com/office/drawing/2014/main" id="{8717BB3F-02E2-D2A0-E8C1-1F9657C64B85}"/>
                </a:ext>
              </a:extLst>
            </p:cNvPr>
            <p:cNvSpPr/>
            <p:nvPr/>
          </p:nvSpPr>
          <p:spPr>
            <a:xfrm>
              <a:off x="4788225" y="4111046"/>
              <a:ext cx="457200" cy="255073"/>
            </a:xfrm>
            <a:prstGeom prst="rect">
              <a:avLst/>
            </a:prstGeom>
            <a:solidFill>
              <a:srgbClr val="AB1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3" name="Rectangle 32">
              <a:extLst>
                <a:ext uri="{FF2B5EF4-FFF2-40B4-BE49-F238E27FC236}">
                  <a16:creationId xmlns:a16="http://schemas.microsoft.com/office/drawing/2014/main" id="{28C5DF46-DDE4-92DF-392D-B7B92670FC83}"/>
                </a:ext>
              </a:extLst>
            </p:cNvPr>
            <p:cNvSpPr/>
            <p:nvPr/>
          </p:nvSpPr>
          <p:spPr>
            <a:xfrm>
              <a:off x="5400967" y="4111046"/>
              <a:ext cx="457200" cy="255073"/>
            </a:xfrm>
            <a:prstGeom prst="rect">
              <a:avLst/>
            </a:prstGeom>
            <a:solidFill>
              <a:srgbClr val="0D5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err="1">
                <a:latin typeface="Open Sans" pitchFamily="2" charset="0"/>
              </a:endParaRPr>
            </a:p>
          </p:txBody>
        </p:sp>
        <p:sp>
          <p:nvSpPr>
            <p:cNvPr id="34" name="TextBox 33">
              <a:extLst>
                <a:ext uri="{FF2B5EF4-FFF2-40B4-BE49-F238E27FC236}">
                  <a16:creationId xmlns:a16="http://schemas.microsoft.com/office/drawing/2014/main" id="{DF5A0568-ABBE-0EDA-3CDF-D53D4B3178B0}"/>
                </a:ext>
              </a:extLst>
            </p:cNvPr>
            <p:cNvSpPr txBox="1"/>
            <p:nvPr/>
          </p:nvSpPr>
          <p:spPr>
            <a:xfrm>
              <a:off x="502171"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376</a:t>
              </a:r>
            </a:p>
          </p:txBody>
        </p:sp>
        <p:sp>
          <p:nvSpPr>
            <p:cNvPr id="35" name="TextBox 34">
              <a:extLst>
                <a:ext uri="{FF2B5EF4-FFF2-40B4-BE49-F238E27FC236}">
                  <a16:creationId xmlns:a16="http://schemas.microsoft.com/office/drawing/2014/main" id="{7A971C9D-76DF-3B4F-A800-BD09D4064FAE}"/>
                </a:ext>
              </a:extLst>
            </p:cNvPr>
            <p:cNvSpPr txBox="1"/>
            <p:nvPr/>
          </p:nvSpPr>
          <p:spPr>
            <a:xfrm>
              <a:off x="1114913"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3285</a:t>
              </a:r>
            </a:p>
          </p:txBody>
        </p:sp>
        <p:sp>
          <p:nvSpPr>
            <p:cNvPr id="36" name="TextBox 35">
              <a:extLst>
                <a:ext uri="{FF2B5EF4-FFF2-40B4-BE49-F238E27FC236}">
                  <a16:creationId xmlns:a16="http://schemas.microsoft.com/office/drawing/2014/main" id="{6C1C07DB-3A9C-D2D7-93AD-6AA8FA354855}"/>
                </a:ext>
              </a:extLst>
            </p:cNvPr>
            <p:cNvSpPr txBox="1"/>
            <p:nvPr/>
          </p:nvSpPr>
          <p:spPr>
            <a:xfrm>
              <a:off x="1727655"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2985</a:t>
              </a:r>
            </a:p>
          </p:txBody>
        </p:sp>
        <p:sp>
          <p:nvSpPr>
            <p:cNvPr id="37" name="TextBox 36">
              <a:extLst>
                <a:ext uri="{FF2B5EF4-FFF2-40B4-BE49-F238E27FC236}">
                  <a16:creationId xmlns:a16="http://schemas.microsoft.com/office/drawing/2014/main" id="{4C5A3997-442B-A626-7278-43CF1DCC0637}"/>
                </a:ext>
              </a:extLst>
            </p:cNvPr>
            <p:cNvSpPr txBox="1"/>
            <p:nvPr/>
          </p:nvSpPr>
          <p:spPr>
            <a:xfrm>
              <a:off x="2340397"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633</a:t>
              </a:r>
            </a:p>
          </p:txBody>
        </p:sp>
        <p:sp>
          <p:nvSpPr>
            <p:cNvPr id="38" name="TextBox 37">
              <a:extLst>
                <a:ext uri="{FF2B5EF4-FFF2-40B4-BE49-F238E27FC236}">
                  <a16:creationId xmlns:a16="http://schemas.microsoft.com/office/drawing/2014/main" id="{6C50F421-C86E-95DC-E4C5-A57ED7978CC8}"/>
                </a:ext>
              </a:extLst>
            </p:cNvPr>
            <p:cNvSpPr txBox="1"/>
            <p:nvPr/>
          </p:nvSpPr>
          <p:spPr>
            <a:xfrm>
              <a:off x="2953139"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2613</a:t>
              </a:r>
            </a:p>
          </p:txBody>
        </p:sp>
        <p:sp>
          <p:nvSpPr>
            <p:cNvPr id="39" name="TextBox 38">
              <a:extLst>
                <a:ext uri="{FF2B5EF4-FFF2-40B4-BE49-F238E27FC236}">
                  <a16:creationId xmlns:a16="http://schemas.microsoft.com/office/drawing/2014/main" id="{ABA2C904-92E1-6AC8-4B95-6D7AAE151BA8}"/>
                </a:ext>
              </a:extLst>
            </p:cNvPr>
            <p:cNvSpPr txBox="1"/>
            <p:nvPr/>
          </p:nvSpPr>
          <p:spPr>
            <a:xfrm>
              <a:off x="3562740" y="4426079"/>
              <a:ext cx="437620"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Warm Red</a:t>
              </a:r>
            </a:p>
          </p:txBody>
        </p:sp>
        <p:sp>
          <p:nvSpPr>
            <p:cNvPr id="40" name="TextBox 39">
              <a:extLst>
                <a:ext uri="{FF2B5EF4-FFF2-40B4-BE49-F238E27FC236}">
                  <a16:creationId xmlns:a16="http://schemas.microsoft.com/office/drawing/2014/main" id="{AB656884-673F-1FD9-55B0-40057FFC510A}"/>
                </a:ext>
              </a:extLst>
            </p:cNvPr>
            <p:cNvSpPr txBox="1"/>
            <p:nvPr/>
          </p:nvSpPr>
          <p:spPr>
            <a:xfrm>
              <a:off x="4175482"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7406</a:t>
              </a:r>
            </a:p>
          </p:txBody>
        </p:sp>
        <p:sp>
          <p:nvSpPr>
            <p:cNvPr id="41" name="TextBox 40">
              <a:extLst>
                <a:ext uri="{FF2B5EF4-FFF2-40B4-BE49-F238E27FC236}">
                  <a16:creationId xmlns:a16="http://schemas.microsoft.com/office/drawing/2014/main" id="{AA5E1431-B4ED-99FB-9E62-0860DC68531C}"/>
                </a:ext>
              </a:extLst>
            </p:cNvPr>
            <p:cNvSpPr txBox="1"/>
            <p:nvPr/>
          </p:nvSpPr>
          <p:spPr>
            <a:xfrm>
              <a:off x="4787017"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227</a:t>
              </a:r>
            </a:p>
          </p:txBody>
        </p:sp>
        <p:sp>
          <p:nvSpPr>
            <p:cNvPr id="42" name="TextBox 41">
              <a:extLst>
                <a:ext uri="{FF2B5EF4-FFF2-40B4-BE49-F238E27FC236}">
                  <a16:creationId xmlns:a16="http://schemas.microsoft.com/office/drawing/2014/main" id="{99F3BE3B-09ED-FC33-6BAA-C2FD2D7D308D}"/>
                </a:ext>
              </a:extLst>
            </p:cNvPr>
            <p:cNvSpPr txBox="1"/>
            <p:nvPr/>
          </p:nvSpPr>
          <p:spPr>
            <a:xfrm>
              <a:off x="5399759" y="4426079"/>
              <a:ext cx="349455" cy="215444"/>
            </a:xfrm>
            <a:prstGeom prst="rect">
              <a:avLst/>
            </a:prstGeom>
            <a:noFill/>
          </p:spPr>
          <p:txBody>
            <a:bodyPr wrap="none" lIns="0" tIns="0" rIns="0" bIns="0" rtlCol="0">
              <a:spAutoFit/>
            </a:bodyPr>
            <a:lstStyle/>
            <a:p>
              <a:pPr algn="l"/>
              <a:r>
                <a:rPr lang="en-CA" sz="700">
                  <a:latin typeface="Open Sans" pitchFamily="2" charset="0"/>
                </a:rPr>
                <a:t>Pantone</a:t>
              </a:r>
              <a:br>
                <a:rPr lang="en-CA" sz="700">
                  <a:latin typeface="Open Sans" pitchFamily="2" charset="0"/>
                </a:rPr>
              </a:br>
              <a:r>
                <a:rPr lang="en-CA" sz="700">
                  <a:latin typeface="Open Sans" pitchFamily="2" charset="0"/>
                </a:rPr>
                <a:t>7722</a:t>
              </a:r>
            </a:p>
          </p:txBody>
        </p:sp>
      </p:grpSp>
      <p:sp>
        <p:nvSpPr>
          <p:cNvPr id="55" name="Date Placeholder 3">
            <a:extLst>
              <a:ext uri="{FF2B5EF4-FFF2-40B4-BE49-F238E27FC236}">
                <a16:creationId xmlns:a16="http://schemas.microsoft.com/office/drawing/2014/main" id="{154109CE-697C-F708-CC3A-74B4E30CAA84}"/>
              </a:ext>
            </a:extLst>
          </p:cNvPr>
          <p:cNvSpPr>
            <a:spLocks noGrp="1"/>
          </p:cNvSpPr>
          <p:nvPr>
            <p:ph type="dt" sz="half" idx="2"/>
          </p:nvPr>
        </p:nvSpPr>
        <p:spPr>
          <a:xfrm>
            <a:off x="10010773" y="6431557"/>
            <a:ext cx="1089027"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9146F471-381F-BC4C-8314-3D3DC8ACA989}" type="datetime1">
              <a:rPr lang="en-CA" smtClean="0"/>
              <a:t>2025-06-06</a:t>
            </a:fld>
            <a:endParaRPr lang="en-CA"/>
          </a:p>
        </p:txBody>
      </p:sp>
      <p:sp>
        <p:nvSpPr>
          <p:cNvPr id="57" name="Slide Number Placeholder 5">
            <a:extLst>
              <a:ext uri="{FF2B5EF4-FFF2-40B4-BE49-F238E27FC236}">
                <a16:creationId xmlns:a16="http://schemas.microsoft.com/office/drawing/2014/main" id="{804210A7-AF3D-0B3C-D2D1-C57481E0D29F}"/>
              </a:ext>
            </a:extLst>
          </p:cNvPr>
          <p:cNvSpPr>
            <a:spLocks noGrp="1"/>
          </p:cNvSpPr>
          <p:nvPr>
            <p:ph type="sldNum" sz="quarter" idx="4"/>
          </p:nvPr>
        </p:nvSpPr>
        <p:spPr>
          <a:xfrm>
            <a:off x="11099800" y="6431557"/>
            <a:ext cx="711199" cy="260079"/>
          </a:xfrm>
          <a:prstGeom prst="rect">
            <a:avLst/>
          </a:prstGeom>
        </p:spPr>
        <p:txBody>
          <a:bodyPr anchor="ctr"/>
          <a:lstStyle>
            <a:lvl1pPr algn="r">
              <a:defRPr sz="1000">
                <a:solidFill>
                  <a:schemeClr val="tx2"/>
                </a:solidFill>
                <a:latin typeface="Open Sans Condensed" pitchFamily="2" charset="0"/>
                <a:ea typeface="Open Sans Condensed" pitchFamily="2" charset="0"/>
                <a:cs typeface="Open Sans Condensed" pitchFamily="2" charset="0"/>
              </a:defRPr>
            </a:lvl1pPr>
          </a:lstStyle>
          <a:p>
            <a:fld id="{1BD90C89-BB05-D647-8C9B-C2376028CB3D}" type="slidenum">
              <a:rPr lang="en-CA" smtClean="0"/>
              <a:pPr/>
              <a:t>‹#›</a:t>
            </a:fld>
            <a:endParaRPr lang="en-CA"/>
          </a:p>
        </p:txBody>
      </p:sp>
      <p:sp>
        <p:nvSpPr>
          <p:cNvPr id="4" name="Title 1">
            <a:extLst>
              <a:ext uri="{FF2B5EF4-FFF2-40B4-BE49-F238E27FC236}">
                <a16:creationId xmlns:a16="http://schemas.microsoft.com/office/drawing/2014/main" id="{6FB9EB0A-E68B-21C7-F628-E9ECCEA211C2}"/>
              </a:ext>
            </a:extLst>
          </p:cNvPr>
          <p:cNvSpPr txBox="1">
            <a:spLocks/>
          </p:cNvSpPr>
          <p:nvPr userDrawn="1"/>
        </p:nvSpPr>
        <p:spPr>
          <a:xfrm rot="16200000">
            <a:off x="8477250" y="3143249"/>
            <a:ext cx="6858001" cy="5715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3200" b="0" i="0" kern="1200" cap="all" baseline="0">
                <a:solidFill>
                  <a:schemeClr val="tx1"/>
                </a:solidFill>
                <a:latin typeface="Open Sans ExtraBold" pitchFamily="34" charset="0"/>
                <a:ea typeface="Open Sans ExtraBold" pitchFamily="34" charset="0"/>
                <a:cs typeface="Open Sans ExtraBold" pitchFamily="34" charset="0"/>
              </a:defRPr>
            </a:lvl1pPr>
          </a:lstStyle>
          <a:p>
            <a:pPr algn="ctr"/>
            <a:endParaRPr lang="en-CA" spc="130" baseline="0">
              <a:solidFill>
                <a:schemeClr val="bg2">
                  <a:alpha val="35000"/>
                </a:schemeClr>
              </a:solidFill>
            </a:endParaRPr>
          </a:p>
        </p:txBody>
      </p:sp>
    </p:spTree>
    <p:extLst>
      <p:ext uri="{BB962C8B-B14F-4D97-AF65-F5344CB8AC3E}">
        <p14:creationId xmlns:p14="http://schemas.microsoft.com/office/powerpoint/2010/main" val="4260592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2600" b="0" i="0" kern="1200" cap="all" baseline="0">
          <a:solidFill>
            <a:schemeClr val="tx2"/>
          </a:solidFill>
          <a:latin typeface="Open Sans ExtraBold" pitchFamily="34" charset="0"/>
          <a:ea typeface="Open Sans ExtraBold" pitchFamily="34" charset="0"/>
          <a:cs typeface="Open Sans ExtraBold" pitchFamily="34" charset="0"/>
        </a:defRPr>
      </a:lvl1pPr>
    </p:titleStyle>
    <p:bodyStyle>
      <a:lvl1pPr marL="173038" indent="-173038" algn="l" defTabSz="914400" rtl="0" eaLnBrk="1" latinLnBrk="0" hangingPunct="1">
        <a:lnSpc>
          <a:spcPct val="110000"/>
        </a:lnSpc>
        <a:spcBef>
          <a:spcPts val="1600"/>
        </a:spcBef>
        <a:buFont typeface="Arial" panose="020B0604020202020204" pitchFamily="34" charset="0"/>
        <a:buChar char="•"/>
        <a:tabLst/>
        <a:defRPr sz="2000" kern="1200">
          <a:solidFill>
            <a:schemeClr val="tx2"/>
          </a:solidFill>
          <a:latin typeface="Open Sans" pitchFamily="34" charset="0"/>
          <a:ea typeface="Open Sans" pitchFamily="34" charset="0"/>
          <a:cs typeface="Open Sans" pitchFamily="34" charset="0"/>
        </a:defRPr>
      </a:lvl1pPr>
      <a:lvl2pPr marL="519113" indent="-176213" algn="l" defTabSz="914400" rtl="0" eaLnBrk="1" latinLnBrk="0" hangingPunct="1">
        <a:lnSpc>
          <a:spcPct val="110000"/>
        </a:lnSpc>
        <a:spcBef>
          <a:spcPts val="800"/>
        </a:spcBef>
        <a:buSzPct val="85000"/>
        <a:buFont typeface="System Font Regular"/>
        <a:buChar char="⚬"/>
        <a:tabLst/>
        <a:defRPr sz="1800" kern="1200">
          <a:solidFill>
            <a:schemeClr val="tx2"/>
          </a:solidFill>
          <a:latin typeface="Open Sans" pitchFamily="34" charset="0"/>
          <a:ea typeface="Open Sans" pitchFamily="34" charset="0"/>
          <a:cs typeface="Open Sans" pitchFamily="34" charset="0"/>
        </a:defRPr>
      </a:lvl2pPr>
      <a:lvl3pPr marL="862013" indent="-168275" algn="l" defTabSz="914400" rtl="0" eaLnBrk="1" latinLnBrk="0" hangingPunct="1">
        <a:lnSpc>
          <a:spcPct val="110000"/>
        </a:lnSpc>
        <a:spcBef>
          <a:spcPts val="500"/>
        </a:spcBef>
        <a:buFont typeface="System Font Regular"/>
        <a:buChar char="⁃"/>
        <a:tabLst/>
        <a:defRPr sz="1600" kern="1200">
          <a:solidFill>
            <a:schemeClr val="tx2"/>
          </a:solidFill>
          <a:latin typeface="Open Sans" pitchFamily="34" charset="0"/>
          <a:ea typeface="Open Sans" pitchFamily="34" charset="0"/>
          <a:cs typeface="Open Sans" pitchFamily="34" charset="0"/>
        </a:defRPr>
      </a:lvl3pPr>
      <a:lvl4pPr marL="1262063" indent="-174625" algn="l" defTabSz="914400" rtl="0" eaLnBrk="1" latinLnBrk="0" hangingPunct="1">
        <a:lnSpc>
          <a:spcPct val="110000"/>
        </a:lnSpc>
        <a:spcBef>
          <a:spcPts val="500"/>
        </a:spcBef>
        <a:buFont typeface="System Font Regular"/>
        <a:buChar char="⁃"/>
        <a:tabLst/>
        <a:defRPr sz="1400" kern="1200">
          <a:solidFill>
            <a:schemeClr val="tx2"/>
          </a:solidFill>
          <a:latin typeface="Open Sans" pitchFamily="34" charset="0"/>
          <a:ea typeface="Open Sans" pitchFamily="34" charset="0"/>
          <a:cs typeface="Open Sans" pitchFamily="34" charset="0"/>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2"/>
          </a:solidFill>
          <a:latin typeface="Open Sans" pitchFamily="34" charset="0"/>
          <a:ea typeface="Open Sans" pitchFamily="34" charset="0"/>
          <a:cs typeface="Open Sans" pitchFamily="34" charset="0"/>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20">
          <p15:clr>
            <a:srgbClr val="5ACBF0"/>
          </p15:clr>
        </p15:guide>
        <p15:guide id="7" orient="horz" pos="840">
          <p15:clr>
            <a:srgbClr val="5ACBF0"/>
          </p15:clr>
        </p15:guide>
        <p15:guide id="9" pos="240">
          <p15:clr>
            <a:srgbClr val="F26B43"/>
          </p15:clr>
        </p15:guide>
        <p15:guide id="10" pos="7440">
          <p15:clr>
            <a:srgbClr val="F26B43"/>
          </p15:clr>
        </p15:guide>
        <p15:guide id="11" orient="horz" pos="216">
          <p15:clr>
            <a:srgbClr val="F26B43"/>
          </p15:clr>
        </p15:guide>
        <p15:guide id="12" orient="horz" pos="4224">
          <p15:clr>
            <a:srgbClr val="F26B43"/>
          </p15:clr>
        </p15:guide>
        <p15:guide id="15" orient="horz" pos="3840">
          <p15:clr>
            <a:srgbClr val="F26B43"/>
          </p15:clr>
        </p15:guide>
        <p15:guide id="19" pos="2040">
          <p15:clr>
            <a:srgbClr val="9FCC3B"/>
          </p15:clr>
        </p15:guide>
        <p15:guide id="23" pos="3840">
          <p15:clr>
            <a:srgbClr val="5ACBF0"/>
          </p15:clr>
        </p15:guide>
        <p15:guide id="27" pos="5639">
          <p15:clr>
            <a:srgbClr val="9FCC3B"/>
          </p15:clr>
        </p15:guide>
        <p15:guide id="31" orient="horz" pos="960">
          <p15:clr>
            <a:srgbClr val="5ACBF0"/>
          </p15:clr>
        </p15:guide>
        <p15:guide id="32" orient="horz" pos="1200">
          <p15:clr>
            <a:srgbClr val="F26B43"/>
          </p15:clr>
        </p15:guide>
        <p15:guide id="33" orient="horz" pos="1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hyperlink" Target="https://onesearch.library.utoronto.ca/copyright/generative-ai-tools-and-copyright-consideration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guides.library.ualberta.ca/generative-ai/how-to-use" TargetMode="External"/><Relationship Id="rId5" Type="http://schemas.openxmlformats.org/officeDocument/2006/relationships/hyperlink" Target="https://security.utoronto.ca/governance/guidelines/use-ai-intelligently/" TargetMode="External"/><Relationship Id="rId4" Type="http://schemas.openxmlformats.org/officeDocument/2006/relationships/hyperlink" Target="https://guides.library.utoronto.ca/c.php?g=251103&amp;p=529663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creativecommons.org/licenses/by-nc/4.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teaching.utoronto.ca/teaching-uoft-genai/genai-tool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ecurity.utoronto.ca/governance/guidelines/use-ai-intelligentl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onesearch.library.utoronto.ca/copyright/generative-ai-tools-and-copyright-consideration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guides.library.utoronto.ca/c.php?g=251103&amp;p=5296636"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BD90C89-BB05-D647-8C9B-C2376028CB3D}" type="slidenum">
              <a:rPr lang="en-CA" smtClean="0"/>
              <a:pPr/>
              <a:t>1</a:t>
            </a:fld>
            <a:endParaRPr lang="en-CA"/>
          </a:p>
        </p:txBody>
      </p:sp>
      <p:sp>
        <p:nvSpPr>
          <p:cNvPr id="6" name="Title 1">
            <a:extLst>
              <a:ext uri="{FF2B5EF4-FFF2-40B4-BE49-F238E27FC236}">
                <a16:creationId xmlns:a16="http://schemas.microsoft.com/office/drawing/2014/main" id="{DF19E751-C271-E91F-732B-5CA6DE04B95E}"/>
              </a:ext>
            </a:extLst>
          </p:cNvPr>
          <p:cNvSpPr>
            <a:spLocks noGrp="1"/>
          </p:cNvSpPr>
          <p:nvPr/>
        </p:nvSpPr>
        <p:spPr>
          <a:xfrm>
            <a:off x="381000" y="340257"/>
            <a:ext cx="11429998" cy="61224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600" b="0" i="0" kern="1200" cap="all" baseline="0">
                <a:solidFill>
                  <a:schemeClr val="tx2"/>
                </a:solidFill>
                <a:latin typeface="Open Sans ExtraBold" pitchFamily="34" charset="0"/>
                <a:ea typeface="Open Sans ExtraBold" pitchFamily="34" charset="0"/>
                <a:cs typeface="Open Sans ExtraBold" pitchFamily="34" charset="0"/>
              </a:defRPr>
            </a:lvl1pPr>
          </a:lstStyle>
          <a:p>
            <a:pPr algn="ctr"/>
            <a:endParaRPr lang="en-US" sz="3000" cap="none" dirty="0"/>
          </a:p>
        </p:txBody>
      </p:sp>
      <p:sp>
        <p:nvSpPr>
          <p:cNvPr id="7" name="Text Placeholder 2">
            <a:extLst>
              <a:ext uri="{FF2B5EF4-FFF2-40B4-BE49-F238E27FC236}">
                <a16:creationId xmlns:a16="http://schemas.microsoft.com/office/drawing/2014/main" id="{74AA26F9-9C24-73F0-47F0-69F6C7F82100}"/>
              </a:ext>
            </a:extLst>
          </p:cNvPr>
          <p:cNvSpPr>
            <a:spLocks noGrp="1"/>
          </p:cNvSpPr>
          <p:nvPr/>
        </p:nvSpPr>
        <p:spPr>
          <a:xfrm>
            <a:off x="386256" y="642745"/>
            <a:ext cx="11429998" cy="612243"/>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600"/>
              </a:spcBef>
              <a:buFont typeface="Arial" panose="020B0604020202020204" pitchFamily="34" charset="0"/>
              <a:buNone/>
              <a:tabLst/>
              <a:defRPr sz="2000" b="1" kern="1200">
                <a:solidFill>
                  <a:schemeClr val="accent1"/>
                </a:solidFill>
                <a:latin typeface="Open Sans" pitchFamily="34" charset="0"/>
                <a:ea typeface="Open Sans" pitchFamily="34" charset="0"/>
                <a:cs typeface="Open Sans" pitchFamily="34" charset="0"/>
              </a:defRPr>
            </a:lvl1pPr>
            <a:lvl2pPr marL="457200" indent="0" algn="l" defTabSz="914400" rtl="0" eaLnBrk="1" latinLnBrk="0" hangingPunct="1">
              <a:lnSpc>
                <a:spcPct val="110000"/>
              </a:lnSpc>
              <a:spcBef>
                <a:spcPts val="800"/>
              </a:spcBef>
              <a:buSzPct val="85000"/>
              <a:buFont typeface="System Font Regular"/>
              <a:buNone/>
              <a:tabLst/>
              <a:defRPr sz="1800" kern="1200">
                <a:solidFill>
                  <a:schemeClr val="tx2"/>
                </a:solidFill>
                <a:latin typeface="Open Sans" pitchFamily="34" charset="0"/>
                <a:ea typeface="Open Sans" pitchFamily="34" charset="0"/>
                <a:cs typeface="Open Sans" pitchFamily="34" charset="0"/>
              </a:defRPr>
            </a:lvl2pPr>
            <a:lvl3pPr marL="862013" indent="-168275" algn="l" defTabSz="914400" rtl="0" eaLnBrk="1" latinLnBrk="0" hangingPunct="1">
              <a:lnSpc>
                <a:spcPct val="110000"/>
              </a:lnSpc>
              <a:spcBef>
                <a:spcPts val="500"/>
              </a:spcBef>
              <a:buFont typeface="System Font Regular"/>
              <a:buChar char="⁃"/>
              <a:tabLst/>
              <a:defRPr sz="1600" kern="1200">
                <a:solidFill>
                  <a:schemeClr val="tx2"/>
                </a:solidFill>
                <a:latin typeface="Open Sans" pitchFamily="34" charset="0"/>
                <a:ea typeface="Open Sans" pitchFamily="34" charset="0"/>
                <a:cs typeface="Open Sans" pitchFamily="34" charset="0"/>
              </a:defRPr>
            </a:lvl3pPr>
            <a:lvl4pPr marL="1262063" indent="-174625" algn="l" defTabSz="914400" rtl="0" eaLnBrk="1" latinLnBrk="0" hangingPunct="1">
              <a:lnSpc>
                <a:spcPct val="110000"/>
              </a:lnSpc>
              <a:spcBef>
                <a:spcPts val="500"/>
              </a:spcBef>
              <a:buFont typeface="System Font Regular"/>
              <a:buChar char="⁃"/>
              <a:tabLst/>
              <a:defRPr sz="1400" kern="1200">
                <a:solidFill>
                  <a:schemeClr val="tx2"/>
                </a:solidFill>
                <a:latin typeface="Open Sans" pitchFamily="34" charset="0"/>
                <a:ea typeface="Open Sans" pitchFamily="34" charset="0"/>
                <a:cs typeface="Open Sans" pitchFamily="34" charset="0"/>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2"/>
                </a:solidFill>
                <a:latin typeface="Open Sans" pitchFamily="34" charset="0"/>
                <a:ea typeface="Open Sans" pitchFamily="34" charset="0"/>
                <a:cs typeface="Open Sans" pitchFamily="34" charset="0"/>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a:lstStyle>
          <a:p>
            <a:pPr algn="ctr"/>
            <a:r>
              <a:rPr lang="en-US" sz="5000" dirty="0">
                <a:solidFill>
                  <a:srgbClr val="543C22"/>
                </a:solidFill>
                <a:latin typeface="Open Sans"/>
                <a:ea typeface="Open Sans"/>
                <a:cs typeface="Open Sans"/>
              </a:rPr>
              <a:t>Using </a:t>
            </a:r>
            <a:r>
              <a:rPr lang="en-US" sz="5000" err="1">
                <a:solidFill>
                  <a:srgbClr val="543C22"/>
                </a:solidFill>
                <a:latin typeface="Open Sans"/>
                <a:ea typeface="Open Sans"/>
                <a:cs typeface="Open Sans"/>
              </a:rPr>
              <a:t>GenAI</a:t>
            </a:r>
            <a:endParaRPr lang="en-US">
              <a:solidFill>
                <a:srgbClr val="543C22"/>
              </a:solidFill>
            </a:endParaRPr>
          </a:p>
        </p:txBody>
      </p:sp>
      <p:sp>
        <p:nvSpPr>
          <p:cNvPr id="2" name="TextBox 1">
            <a:extLst>
              <a:ext uri="{FF2B5EF4-FFF2-40B4-BE49-F238E27FC236}">
                <a16:creationId xmlns:a16="http://schemas.microsoft.com/office/drawing/2014/main" id="{2A587F8A-B1FC-6633-AC8F-3A8A63D8077A}"/>
              </a:ext>
            </a:extLst>
          </p:cNvPr>
          <p:cNvSpPr txBox="1"/>
          <p:nvPr/>
        </p:nvSpPr>
        <p:spPr>
          <a:xfrm>
            <a:off x="3734558" y="5247015"/>
            <a:ext cx="4721485" cy="211282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lnSpc>
                <a:spcPct val="150000"/>
              </a:lnSpc>
            </a:pPr>
            <a:r>
              <a:rPr lang="en-US" sz="3000" dirty="0">
                <a:solidFill>
                  <a:schemeClr val="tx2"/>
                </a:solidFill>
                <a:latin typeface="Open Sans ExtraBold"/>
                <a:ea typeface="Open Sans ExtraBold"/>
                <a:cs typeface="Arial"/>
              </a:rPr>
              <a:t>Coursework and </a:t>
            </a:r>
            <a:r>
              <a:rPr lang="en-US" sz="3000" err="1">
                <a:solidFill>
                  <a:schemeClr val="tx2"/>
                </a:solidFill>
                <a:latin typeface="Open Sans ExtraBold"/>
                <a:ea typeface="Open Sans ExtraBold"/>
                <a:cs typeface="Arial"/>
              </a:rPr>
              <a:t>GenAI</a:t>
            </a:r>
            <a:endParaRPr lang="en-US" sz="3000">
              <a:solidFill>
                <a:schemeClr val="tx2"/>
              </a:solidFill>
              <a:latin typeface="Open Sans ExtraBold"/>
              <a:ea typeface="Open Sans ExtraBold"/>
              <a:cs typeface="Open Sans ExtraBold"/>
            </a:endParaRPr>
          </a:p>
          <a:p>
            <a:pPr algn="ctr">
              <a:lnSpc>
                <a:spcPct val="150000"/>
              </a:lnSpc>
            </a:pPr>
            <a:r>
              <a:rPr lang="en-US" sz="2000" dirty="0">
                <a:solidFill>
                  <a:schemeClr val="tx2"/>
                </a:solidFill>
                <a:latin typeface="Open Sans ExtraBold"/>
                <a:ea typeface="Open Sans ExtraBold"/>
                <a:cs typeface="Arial"/>
              </a:rPr>
              <a:t> A Practical Guide for Students</a:t>
            </a:r>
            <a:br>
              <a:rPr lang="en-US" sz="2000" dirty="0">
                <a:latin typeface="Arial"/>
                <a:ea typeface="Open Sans ExtraBold"/>
                <a:cs typeface="Arial"/>
              </a:rPr>
            </a:br>
            <a:br>
              <a:rPr lang="en-US" sz="2000" dirty="0">
                <a:latin typeface="Arial"/>
                <a:ea typeface="Open Sans ExtraBold"/>
                <a:cs typeface="Arial"/>
              </a:rPr>
            </a:br>
            <a:endParaRPr lang="en-US" sz="2000" dirty="0">
              <a:solidFill>
                <a:srgbClr val="000000"/>
              </a:solidFill>
              <a:latin typeface="Arial"/>
              <a:ea typeface="Open Sans ExtraBold"/>
              <a:cs typeface="Arial"/>
            </a:endParaRPr>
          </a:p>
        </p:txBody>
      </p:sp>
      <p:pic>
        <p:nvPicPr>
          <p:cNvPr id="5" name="Picture 4" descr="A person sitting on the grass with a person in glasses&#10;&#10;AI-generated content may be incorrect.">
            <a:extLst>
              <a:ext uri="{FF2B5EF4-FFF2-40B4-BE49-F238E27FC236}">
                <a16:creationId xmlns:a16="http://schemas.microsoft.com/office/drawing/2014/main" id="{6B561818-18E8-E2F2-CB28-F24D6C8AEFF8}"/>
              </a:ext>
            </a:extLst>
          </p:cNvPr>
          <p:cNvPicPr>
            <a:picLocks noChangeAspect="1"/>
          </p:cNvPicPr>
          <p:nvPr/>
        </p:nvPicPr>
        <p:blipFill>
          <a:blip r:embed="rId2"/>
          <a:srcRect t="32175" r="101" b="17455"/>
          <a:stretch>
            <a:fillRect/>
          </a:stretch>
        </p:blipFill>
        <p:spPr>
          <a:xfrm>
            <a:off x="2110855" y="2102398"/>
            <a:ext cx="7974606" cy="2657271"/>
          </a:xfrm>
          <a:prstGeom prst="rect">
            <a:avLst/>
          </a:prstGeom>
        </p:spPr>
      </p:pic>
    </p:spTree>
    <p:extLst>
      <p:ext uri="{BB962C8B-B14F-4D97-AF65-F5344CB8AC3E}">
        <p14:creationId xmlns:p14="http://schemas.microsoft.com/office/powerpoint/2010/main" val="284733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D57E"/>
        </a:solidFill>
        <a:effectLst/>
      </p:bgPr>
    </p:bg>
    <p:spTree>
      <p:nvGrpSpPr>
        <p:cNvPr id="1" name="">
          <a:extLst>
            <a:ext uri="{FF2B5EF4-FFF2-40B4-BE49-F238E27FC236}">
              <a16:creationId xmlns:a16="http://schemas.microsoft.com/office/drawing/2014/main" id="{137CA4D6-2D21-483D-AE99-F0F4870F4775}"/>
            </a:ext>
          </a:extLst>
        </p:cNvPr>
        <p:cNvGrpSpPr/>
        <p:nvPr/>
      </p:nvGrpSpPr>
      <p:grpSpPr>
        <a:xfrm>
          <a:off x="0" y="0"/>
          <a:ext cx="0" cy="0"/>
          <a:chOff x="0" y="0"/>
          <a:chExt cx="0" cy="0"/>
        </a:xfrm>
      </p:grpSpPr>
      <p:pic>
        <p:nvPicPr>
          <p:cNvPr id="6" name="Picture 5" descr="A network of dots and lines&#10;&#10;AI-generated content may be incorrect.">
            <a:extLst>
              <a:ext uri="{FF2B5EF4-FFF2-40B4-BE49-F238E27FC236}">
                <a16:creationId xmlns:a16="http://schemas.microsoft.com/office/drawing/2014/main" id="{107FEC71-39A1-2D59-6116-68EFF90B3E03}"/>
              </a:ext>
            </a:extLst>
          </p:cNvPr>
          <p:cNvPicPr>
            <a:picLocks noChangeAspect="1"/>
          </p:cNvPicPr>
          <p:nvPr/>
        </p:nvPicPr>
        <p:blipFill>
          <a:blip r:embed="rId2">
            <a:alphaModFix amt="54000"/>
          </a:blip>
          <a:stretch>
            <a:fillRect/>
          </a:stretch>
        </p:blipFill>
        <p:spPr>
          <a:xfrm>
            <a:off x="3048318" y="1714609"/>
            <a:ext cx="10396798" cy="8618836"/>
          </a:xfrm>
          <a:prstGeom prst="rect">
            <a:avLst/>
          </a:prstGeom>
          <a:ln>
            <a:noFill/>
          </a:ln>
        </p:spPr>
      </p:pic>
      <p:sp>
        <p:nvSpPr>
          <p:cNvPr id="2" name="Title 1">
            <a:extLst>
              <a:ext uri="{FF2B5EF4-FFF2-40B4-BE49-F238E27FC236}">
                <a16:creationId xmlns:a16="http://schemas.microsoft.com/office/drawing/2014/main" id="{84383332-BC22-6E50-40BD-5B9F44072730}"/>
              </a:ext>
            </a:extLst>
          </p:cNvPr>
          <p:cNvSpPr>
            <a:spLocks noGrp="1"/>
          </p:cNvSpPr>
          <p:nvPr>
            <p:ph type="title"/>
          </p:nvPr>
        </p:nvSpPr>
        <p:spPr>
          <a:xfrm>
            <a:off x="710145" y="1715796"/>
            <a:ext cx="9669297" cy="2285720"/>
          </a:xfrm>
        </p:spPr>
        <p:txBody>
          <a:bodyPr>
            <a:normAutofit/>
          </a:bodyPr>
          <a:lstStyle/>
          <a:p>
            <a:pPr>
              <a:lnSpc>
                <a:spcPct val="150000"/>
              </a:lnSpc>
            </a:pPr>
            <a:r>
              <a:rPr lang="en-US" sz="4400" dirty="0">
                <a:solidFill>
                  <a:srgbClr val="543C22"/>
                </a:solidFill>
                <a:latin typeface="Open Sans ExtraBold"/>
                <a:ea typeface="Open Sans ExtraBold"/>
                <a:cs typeface="Open Sans ExtraBold"/>
              </a:rPr>
              <a:t>Writing </a:t>
            </a:r>
            <a:br>
              <a:rPr lang="en-US" sz="4400" dirty="0">
                <a:solidFill>
                  <a:srgbClr val="543C22"/>
                </a:solidFill>
                <a:latin typeface="Open Sans ExtraBold"/>
                <a:ea typeface="Open Sans ExtraBold"/>
                <a:cs typeface="Open Sans ExtraBold"/>
              </a:rPr>
            </a:br>
            <a:r>
              <a:rPr lang="en-US" sz="4400" dirty="0">
                <a:solidFill>
                  <a:srgbClr val="543C22"/>
                </a:solidFill>
                <a:latin typeface="Open Sans ExtraBold"/>
                <a:ea typeface="Open Sans ExtraBold"/>
                <a:cs typeface="Open Sans ExtraBold"/>
              </a:rPr>
              <a:t>effective Prompts</a:t>
            </a:r>
            <a:endParaRPr lang="en-US" dirty="0">
              <a:latin typeface="Open Sans ExtraBold"/>
              <a:ea typeface="Open Sans ExtraBold"/>
              <a:cs typeface="Open Sans ExtraBold"/>
            </a:endParaRPr>
          </a:p>
        </p:txBody>
      </p:sp>
      <p:sp>
        <p:nvSpPr>
          <p:cNvPr id="4" name="Slide Number Placeholder 3">
            <a:extLst>
              <a:ext uri="{FF2B5EF4-FFF2-40B4-BE49-F238E27FC236}">
                <a16:creationId xmlns:a16="http://schemas.microsoft.com/office/drawing/2014/main" id="{1BD57485-F8C3-5390-7F1A-6F003F5E57C1}"/>
              </a:ext>
            </a:extLst>
          </p:cNvPr>
          <p:cNvSpPr>
            <a:spLocks noGrp="1"/>
          </p:cNvSpPr>
          <p:nvPr>
            <p:ph type="sldNum" sz="quarter" idx="12"/>
          </p:nvPr>
        </p:nvSpPr>
        <p:spPr/>
        <p:txBody>
          <a:bodyPr/>
          <a:lstStyle/>
          <a:p>
            <a:fld id="{1BD90C89-BB05-D647-8C9B-C2376028CB3D}" type="slidenum">
              <a:rPr lang="en-CA" smtClean="0"/>
              <a:pPr/>
              <a:t>10</a:t>
            </a:fld>
            <a:endParaRPr lang="en-CA"/>
          </a:p>
        </p:txBody>
      </p:sp>
    </p:spTree>
    <p:extLst>
      <p:ext uri="{BB962C8B-B14F-4D97-AF65-F5344CB8AC3E}">
        <p14:creationId xmlns:p14="http://schemas.microsoft.com/office/powerpoint/2010/main" val="175595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1001" y="725130"/>
            <a:ext cx="11429998" cy="989849"/>
          </a:xfrm>
        </p:spPr>
        <p:txBody>
          <a:bodyPr/>
          <a:lstStyle/>
          <a:p>
            <a:r>
              <a:rPr lang="en-US" dirty="0">
                <a:latin typeface="Open Sans ExtraBold"/>
                <a:ea typeface="Open Sans ExtraBold"/>
                <a:cs typeface="Open Sans ExtraBold"/>
              </a:rPr>
              <a:t>Writing effective prompts</a:t>
            </a:r>
            <a:endParaRPr lang="en-US" dirty="0"/>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504558" y="1716247"/>
            <a:ext cx="9150298" cy="4598136"/>
          </a:xfrm>
        </p:spPr>
        <p:txBody>
          <a:bodyPr vert="horz" lIns="91440" tIns="45720" rIns="91440" bIns="45720" rtlCol="0" anchor="t">
            <a:normAutofit/>
          </a:bodyPr>
          <a:lstStyle/>
          <a:p>
            <a:pPr fontAlgn="base"/>
            <a:r>
              <a:rPr lang="en-US" dirty="0">
                <a:latin typeface="Open Sans"/>
                <a:ea typeface="Open Sans"/>
                <a:cs typeface="Open Sans"/>
              </a:rPr>
              <a:t>Generative AI tools are trained on large sets of data, create models used to generate a response. </a:t>
            </a:r>
          </a:p>
          <a:p>
            <a:pPr fontAlgn="base"/>
            <a:r>
              <a:rPr lang="en-US" dirty="0">
                <a:latin typeface="Open Sans"/>
                <a:ea typeface="Open Sans"/>
                <a:cs typeface="Open Sans"/>
              </a:rPr>
              <a:t>Approach prompt-writing as an iterative process that may require critical thinking and several adaptations to hone results.</a:t>
            </a:r>
            <a:endParaRPr lang="en-US" dirty="0"/>
          </a:p>
          <a:p>
            <a:pPr marL="0" indent="0" fontAlgn="base">
              <a:buNone/>
            </a:pPr>
            <a:r>
              <a:rPr lang="en-US" b="1" dirty="0">
                <a:latin typeface="Open Sans"/>
                <a:ea typeface="Open Sans"/>
                <a:cs typeface="Open Sans"/>
              </a:rPr>
              <a:t>Start with basic information:</a:t>
            </a:r>
            <a:r>
              <a:rPr lang="en-US" dirty="0">
                <a:latin typeface="Open Sans"/>
                <a:ea typeface="Open Sans"/>
                <a:cs typeface="Open Sans"/>
              </a:rPr>
              <a:t>  </a:t>
            </a:r>
          </a:p>
          <a:p>
            <a:pPr marL="518795" lvl="1" indent="-175895" fontAlgn="base"/>
            <a:r>
              <a:rPr lang="en-US" sz="2000" dirty="0"/>
              <a:t>Be clear and specific.    </a:t>
            </a:r>
          </a:p>
          <a:p>
            <a:pPr marL="518795" lvl="1" indent="-175895" fontAlgn="base"/>
            <a:r>
              <a:rPr lang="en-US" sz="2000" dirty="0">
                <a:latin typeface="Open Sans"/>
                <a:ea typeface="Open Sans"/>
                <a:cs typeface="Open Sans"/>
              </a:rPr>
              <a:t>Provide relevant context and </a:t>
            </a:r>
            <a:br>
              <a:rPr lang="en-US" sz="2000" dirty="0">
                <a:latin typeface="Open Sans"/>
                <a:ea typeface="Open Sans"/>
                <a:cs typeface="Open Sans"/>
              </a:rPr>
            </a:br>
            <a:r>
              <a:rPr lang="en-US" sz="2000" dirty="0">
                <a:latin typeface="Open Sans"/>
                <a:ea typeface="Open Sans"/>
                <a:cs typeface="Open Sans"/>
              </a:rPr>
              <a:t>background information.  </a:t>
            </a:r>
          </a:p>
          <a:p>
            <a:pPr marL="518795" lvl="1" indent="-175895" fontAlgn="base"/>
            <a:r>
              <a:rPr lang="en-US" sz="2000" dirty="0"/>
              <a:t>Provide examples.  </a:t>
            </a:r>
          </a:p>
          <a:p>
            <a:pPr marL="0" indent="0">
              <a:buNone/>
            </a:pPr>
            <a:endParaRPr lang="en-US" dirty="0">
              <a:latin typeface="+mn-lt"/>
            </a:endParaRP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11</a:t>
            </a:fld>
            <a:endParaRPr lang="en-CA"/>
          </a:p>
        </p:txBody>
      </p:sp>
      <p:pic>
        <p:nvPicPr>
          <p:cNvPr id="7" name="Picture 6" descr="A person writing on a notebook beside a computer">
            <a:extLst>
              <a:ext uri="{FF2B5EF4-FFF2-40B4-BE49-F238E27FC236}">
                <a16:creationId xmlns:a16="http://schemas.microsoft.com/office/drawing/2014/main" id="{6A094940-96F8-6C0D-4382-D24D8BF7A826}"/>
              </a:ext>
            </a:extLst>
          </p:cNvPr>
          <p:cNvPicPr>
            <a:picLocks noChangeAspect="1"/>
          </p:cNvPicPr>
          <p:nvPr/>
        </p:nvPicPr>
        <p:blipFill>
          <a:blip r:embed="rId3"/>
          <a:srcRect l="8331" r="113" b="6071"/>
          <a:stretch>
            <a:fillRect/>
          </a:stretch>
        </p:blipFill>
        <p:spPr>
          <a:xfrm>
            <a:off x="6956182" y="3612931"/>
            <a:ext cx="3958941" cy="2702021"/>
          </a:xfrm>
          <a:prstGeom prst="rect">
            <a:avLst/>
          </a:prstGeom>
        </p:spPr>
      </p:pic>
    </p:spTree>
    <p:extLst>
      <p:ext uri="{BB962C8B-B14F-4D97-AF65-F5344CB8AC3E}">
        <p14:creationId xmlns:p14="http://schemas.microsoft.com/office/powerpoint/2010/main" val="69700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843D-1C7B-3222-A9EE-8B00C85301D3}"/>
              </a:ext>
            </a:extLst>
          </p:cNvPr>
          <p:cNvSpPr>
            <a:spLocks noGrp="1"/>
          </p:cNvSpPr>
          <p:nvPr>
            <p:ph type="title"/>
          </p:nvPr>
        </p:nvSpPr>
        <p:spPr>
          <a:xfrm>
            <a:off x="381001" y="1008910"/>
            <a:ext cx="11429998" cy="989849"/>
          </a:xfrm>
        </p:spPr>
        <p:txBody>
          <a:bodyPr/>
          <a:lstStyle/>
          <a:p>
            <a:r>
              <a:rPr lang="en-US" dirty="0">
                <a:latin typeface="Open Sans ExtraBold"/>
                <a:ea typeface="Open Sans ExtraBold"/>
                <a:cs typeface="Open Sans ExtraBold"/>
              </a:rPr>
              <a:t>3 Ps Framework – example 1</a:t>
            </a:r>
            <a:endParaRPr lang="en-US" dirty="0"/>
          </a:p>
        </p:txBody>
      </p:sp>
      <p:sp>
        <p:nvSpPr>
          <p:cNvPr id="4" name="Slide Number Placeholder 3">
            <a:extLst>
              <a:ext uri="{FF2B5EF4-FFF2-40B4-BE49-F238E27FC236}">
                <a16:creationId xmlns:a16="http://schemas.microsoft.com/office/drawing/2014/main" id="{68234BDE-8892-BEF7-166C-058AB9144B7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12</a:t>
            </a:fld>
            <a:endParaRPr lang="en-CA"/>
          </a:p>
        </p:txBody>
      </p:sp>
      <p:sp>
        <p:nvSpPr>
          <p:cNvPr id="6" name="Rectangle 5"/>
          <p:cNvSpPr/>
          <p:nvPr/>
        </p:nvSpPr>
        <p:spPr>
          <a:xfrm>
            <a:off x="780191" y="2161669"/>
            <a:ext cx="10621107" cy="3880650"/>
          </a:xfrm>
          <a:prstGeom prst="rect">
            <a:avLst/>
          </a:prstGeom>
          <a:solidFill>
            <a:schemeClr val="bg1">
              <a:lumMod val="95000"/>
            </a:schemeClr>
          </a:solidFill>
          <a:ln w="12700">
            <a:solidFill>
              <a:schemeClr val="tx1"/>
            </a:solidFill>
          </a:ln>
        </p:spPr>
        <p:txBody>
          <a:bodyPr wrap="square" lIns="108000" tIns="108000" rIns="108000" bIns="108000" anchor="t">
            <a:spAutoFit/>
          </a:bodyPr>
          <a:lstStyle/>
          <a:p>
            <a:pPr fontAlgn="base"/>
            <a:r>
              <a:rPr lang="en-US" sz="2000" b="1" dirty="0">
                <a:solidFill>
                  <a:srgbClr val="1E3765"/>
                </a:solidFill>
                <a:latin typeface="Open Sans"/>
                <a:ea typeface="Open Sans"/>
                <a:cs typeface="Open Sans"/>
              </a:rPr>
              <a:t>3 Ps (Persona, Purpose, Parameters) </a:t>
            </a:r>
          </a:p>
          <a:p>
            <a:pPr fontAlgn="base"/>
            <a:br>
              <a:rPr lang="en-US" sz="2000" dirty="0">
                <a:latin typeface="Open Sans"/>
                <a:ea typeface="Open Sans"/>
                <a:cs typeface="Open Sans"/>
              </a:rPr>
            </a:br>
            <a:endParaRPr lang="en-US" sz="2000" dirty="0">
              <a:latin typeface="Open Sans"/>
              <a:ea typeface="Open Sans"/>
              <a:cs typeface="Open Sans"/>
            </a:endParaRPr>
          </a:p>
          <a:p>
            <a:pPr fontAlgn="base"/>
            <a:r>
              <a:rPr lang="en-US" sz="2000" b="1" dirty="0">
                <a:latin typeface="Open Sans"/>
                <a:ea typeface="Open Sans"/>
                <a:cs typeface="Open Sans"/>
              </a:rPr>
              <a:t>Example: Psychology</a:t>
            </a:r>
            <a:r>
              <a:rPr lang="en-US" sz="2000" dirty="0">
                <a:latin typeface="Open Sans"/>
                <a:ea typeface="Open Sans"/>
                <a:cs typeface="Open Sans"/>
              </a:rPr>
              <a:t> </a:t>
            </a:r>
          </a:p>
          <a:p>
            <a:pPr marL="285750" indent="-285750" fontAlgn="base">
              <a:buFont typeface="Arial" charset="0"/>
              <a:buChar char="•"/>
            </a:pPr>
            <a:r>
              <a:rPr lang="en-US" sz="2000" i="1" dirty="0">
                <a:latin typeface="Open Sans"/>
                <a:ea typeface="Open Sans"/>
                <a:cs typeface="Open Sans"/>
              </a:rPr>
              <a:t>Provide a Persona:</a:t>
            </a:r>
            <a:r>
              <a:rPr lang="en-US" sz="2000" dirty="0">
                <a:latin typeface="Open Sans"/>
                <a:ea typeface="Open Sans"/>
                <a:cs typeface="Open Sans"/>
              </a:rPr>
              <a:t> You are a psychology student. </a:t>
            </a:r>
          </a:p>
          <a:p>
            <a:pPr marL="285750" indent="-285750" fontAlgn="base">
              <a:buFont typeface="Arial" charset="0"/>
              <a:buChar char="•"/>
            </a:pPr>
            <a:r>
              <a:rPr lang="en-US" sz="2000" i="1" dirty="0">
                <a:latin typeface="Open Sans"/>
                <a:ea typeface="Open Sans"/>
                <a:cs typeface="Open Sans"/>
              </a:rPr>
              <a:t>Provide a Purpose:</a:t>
            </a:r>
            <a:r>
              <a:rPr lang="en-US" sz="2000" dirty="0">
                <a:latin typeface="Open Sans"/>
                <a:ea typeface="Open Sans"/>
                <a:cs typeface="Open Sans"/>
              </a:rPr>
              <a:t> You are developing a research paper on cognitive behavioral therapy (CBT) for your course. </a:t>
            </a:r>
          </a:p>
          <a:p>
            <a:pPr marL="285750" indent="-285750" fontAlgn="base">
              <a:buFont typeface="Arial" charset="0"/>
              <a:buChar char="•"/>
            </a:pPr>
            <a:r>
              <a:rPr lang="en-US" sz="2000" i="1" dirty="0">
                <a:latin typeface="Open Sans"/>
                <a:ea typeface="Open Sans"/>
                <a:cs typeface="Open Sans"/>
              </a:rPr>
              <a:t>Outline Your Parameters:</a:t>
            </a:r>
            <a:r>
              <a:rPr lang="en-US" sz="2000" dirty="0">
                <a:latin typeface="Open Sans"/>
                <a:ea typeface="Open Sans"/>
                <a:cs typeface="Open Sans"/>
              </a:rPr>
              <a:t> Write a prompt to generate a research paper outline. Start with a brief paper description. Include five research objectives, following Bloom’s taxonomy. List the main sections of your paper, ensuring they build on each other sequentially.</a:t>
            </a:r>
            <a:r>
              <a:rPr lang="en-US" dirty="0"/>
              <a:t> </a:t>
            </a:r>
          </a:p>
          <a:p>
            <a:pPr fontAlgn="base"/>
            <a:endParaRPr lang="en-US" dirty="0"/>
          </a:p>
        </p:txBody>
      </p:sp>
    </p:spTree>
    <p:extLst>
      <p:ext uri="{BB962C8B-B14F-4D97-AF65-F5344CB8AC3E}">
        <p14:creationId xmlns:p14="http://schemas.microsoft.com/office/powerpoint/2010/main" val="242954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9A39-D367-ED8C-52F5-D98535151E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F0BBE-4402-1599-CE50-E4FD2EEB8606}"/>
              </a:ext>
            </a:extLst>
          </p:cNvPr>
          <p:cNvSpPr>
            <a:spLocks noGrp="1"/>
          </p:cNvSpPr>
          <p:nvPr>
            <p:ph type="title"/>
          </p:nvPr>
        </p:nvSpPr>
        <p:spPr>
          <a:xfrm>
            <a:off x="381001" y="914317"/>
            <a:ext cx="11429998" cy="989849"/>
          </a:xfrm>
        </p:spPr>
        <p:txBody>
          <a:bodyPr/>
          <a:lstStyle/>
          <a:p>
            <a:r>
              <a:rPr lang="en-US" dirty="0">
                <a:latin typeface="Open Sans ExtraBold"/>
                <a:ea typeface="Open Sans ExtraBold"/>
                <a:cs typeface="Open Sans ExtraBold"/>
              </a:rPr>
              <a:t>3 Ps Framework – Example 2</a:t>
            </a:r>
            <a:endParaRPr lang="en-US" dirty="0"/>
          </a:p>
        </p:txBody>
      </p:sp>
      <p:sp>
        <p:nvSpPr>
          <p:cNvPr id="4" name="Slide Number Placeholder 3">
            <a:extLst>
              <a:ext uri="{FF2B5EF4-FFF2-40B4-BE49-F238E27FC236}">
                <a16:creationId xmlns:a16="http://schemas.microsoft.com/office/drawing/2014/main" id="{4F1FB857-B068-7D10-7D05-9EA71CDC4250}"/>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13</a:t>
            </a:fld>
            <a:endParaRPr lang="en-CA"/>
          </a:p>
        </p:txBody>
      </p:sp>
      <p:sp>
        <p:nvSpPr>
          <p:cNvPr id="6" name="Rectangle 5">
            <a:extLst>
              <a:ext uri="{FF2B5EF4-FFF2-40B4-BE49-F238E27FC236}">
                <a16:creationId xmlns:a16="http://schemas.microsoft.com/office/drawing/2014/main" id="{5F7EF536-9284-1661-B777-72923221FDD9}"/>
              </a:ext>
            </a:extLst>
          </p:cNvPr>
          <p:cNvSpPr/>
          <p:nvPr/>
        </p:nvSpPr>
        <p:spPr>
          <a:xfrm>
            <a:off x="785446" y="1713402"/>
            <a:ext cx="10621107" cy="4496204"/>
          </a:xfrm>
          <a:prstGeom prst="rect">
            <a:avLst/>
          </a:prstGeom>
          <a:solidFill>
            <a:schemeClr val="bg1">
              <a:lumMod val="95000"/>
            </a:schemeClr>
          </a:solidFill>
          <a:ln w="12700">
            <a:solidFill>
              <a:schemeClr val="tx1"/>
            </a:solidFill>
          </a:ln>
        </p:spPr>
        <p:txBody>
          <a:bodyPr wrap="square" lIns="108000" tIns="108000" rIns="108000" bIns="108000" anchor="t">
            <a:spAutoFit/>
          </a:bodyPr>
          <a:lstStyle/>
          <a:p>
            <a:pPr fontAlgn="base"/>
            <a:r>
              <a:rPr lang="en-US" sz="2000" b="1" dirty="0">
                <a:solidFill>
                  <a:srgbClr val="1E3765"/>
                </a:solidFill>
                <a:latin typeface="Open Sans"/>
                <a:ea typeface="Open Sans"/>
                <a:cs typeface="Open Sans"/>
              </a:rPr>
              <a:t>3 Ps (Persona, Purpose, Parameters) </a:t>
            </a:r>
          </a:p>
          <a:p>
            <a:pPr fontAlgn="base"/>
            <a:endParaRPr lang="en-US" sz="2000" dirty="0">
              <a:latin typeface="Open Sans"/>
              <a:ea typeface="Open Sans"/>
              <a:cs typeface="Arial" panose="020B0604020202020204"/>
            </a:endParaRPr>
          </a:p>
          <a:p>
            <a:pPr fontAlgn="base"/>
            <a:endParaRPr lang="en-US" sz="2000" dirty="0">
              <a:latin typeface="Open Sans"/>
              <a:ea typeface="Open Sans"/>
              <a:cs typeface="Arial" panose="020B0604020202020204"/>
            </a:endParaRPr>
          </a:p>
          <a:p>
            <a:pPr fontAlgn="base"/>
            <a:r>
              <a:rPr lang="en-US" sz="2000" b="1" dirty="0">
                <a:latin typeface="Open Sans"/>
                <a:ea typeface="Open Sans"/>
                <a:cs typeface="Open Sans"/>
              </a:rPr>
              <a:t>Example: Biology</a:t>
            </a:r>
            <a:r>
              <a:rPr lang="en-US" sz="2000" dirty="0">
                <a:latin typeface="Open Sans"/>
                <a:ea typeface="Open Sans"/>
                <a:cs typeface="Open Sans"/>
              </a:rPr>
              <a:t> </a:t>
            </a:r>
          </a:p>
          <a:p>
            <a:pPr marL="285750" indent="-285750" fontAlgn="base">
              <a:buFont typeface="Arial" charset="0"/>
              <a:buChar char="•"/>
            </a:pPr>
            <a:r>
              <a:rPr lang="en-US" sz="2000" i="1" dirty="0">
                <a:latin typeface="Open Sans"/>
                <a:ea typeface="Open Sans"/>
                <a:cs typeface="Open Sans"/>
              </a:rPr>
              <a:t>Provide a Persona:</a:t>
            </a:r>
            <a:r>
              <a:rPr lang="en-US" sz="2000" dirty="0">
                <a:latin typeface="Open Sans"/>
                <a:ea typeface="Open Sans"/>
                <a:cs typeface="Open Sans"/>
              </a:rPr>
              <a:t> You are a biology student. </a:t>
            </a:r>
          </a:p>
          <a:p>
            <a:pPr marL="285750" indent="-285750" fontAlgn="base">
              <a:buFont typeface="Arial" charset="0"/>
              <a:buChar char="•"/>
            </a:pPr>
            <a:r>
              <a:rPr lang="en-US" sz="2000" i="1" dirty="0">
                <a:latin typeface="Open Sans"/>
                <a:ea typeface="Open Sans"/>
                <a:cs typeface="Open Sans"/>
              </a:rPr>
              <a:t>Provide a Purpose:</a:t>
            </a:r>
            <a:r>
              <a:rPr lang="en-US" sz="2000" dirty="0">
                <a:latin typeface="Open Sans"/>
                <a:ea typeface="Open Sans"/>
                <a:cs typeface="Open Sans"/>
              </a:rPr>
              <a:t> </a:t>
            </a:r>
            <a:r>
              <a:rPr lang="en-US" sz="2000" dirty="0">
                <a:latin typeface="Open Sans"/>
                <a:ea typeface="+mn-lt"/>
                <a:cs typeface="+mn-lt"/>
              </a:rPr>
              <a:t>You are studying for an upcoming exam on human body systems and want to deepen your understanding of the circulatory system.</a:t>
            </a:r>
          </a:p>
          <a:p>
            <a:pPr marL="285750" indent="-285750" fontAlgn="base">
              <a:buFont typeface="Arial" charset="0"/>
              <a:buChar char="•"/>
            </a:pPr>
            <a:r>
              <a:rPr lang="en-US" sz="2000" i="1" dirty="0">
                <a:latin typeface="Open Sans"/>
                <a:ea typeface="Open Sans"/>
                <a:cs typeface="Open Sans"/>
              </a:rPr>
              <a:t>Outline Your Parameters:</a:t>
            </a:r>
            <a:r>
              <a:rPr lang="en-US" sz="2000" dirty="0">
                <a:latin typeface="Open Sans"/>
                <a:ea typeface="Open Sans"/>
                <a:cs typeface="Open Sans"/>
              </a:rPr>
              <a:t> </a:t>
            </a:r>
            <a:r>
              <a:rPr lang="en-US" sz="2000" dirty="0">
                <a:latin typeface="Open Sans"/>
                <a:ea typeface="+mn-lt"/>
                <a:cs typeface="+mn-lt"/>
              </a:rPr>
              <a:t>Write a prompt that will help you generate a study guide. The study guide should include labeled diagrams, definitions of key components (e.g., heart, arteries, veins, capillaries), and a comparison chart showing how the circulatory system interacts with the respiratory and digestive systems. The guide should be concise, under 1000 words, and structured to support active recall and spaced repetition.</a:t>
            </a:r>
          </a:p>
          <a:p>
            <a:pPr marL="285750" indent="-285750">
              <a:buFont typeface="Arial" charset="0"/>
              <a:buChar char="•"/>
            </a:pPr>
            <a:endParaRPr lang="en-US">
              <a:latin typeface="Arial" panose="020B0604020202020204"/>
              <a:ea typeface="Open Sans"/>
              <a:cs typeface="Arial" panose="020B0604020202020204"/>
            </a:endParaRPr>
          </a:p>
        </p:txBody>
      </p:sp>
    </p:spTree>
    <p:extLst>
      <p:ext uri="{BB962C8B-B14F-4D97-AF65-F5344CB8AC3E}">
        <p14:creationId xmlns:p14="http://schemas.microsoft.com/office/powerpoint/2010/main" val="258348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p:txBody>
          <a:bodyPr>
            <a:normAutofit/>
          </a:bodyPr>
          <a:lstStyle/>
          <a:p>
            <a:r>
              <a:rPr lang="en-US" b="1" dirty="0"/>
              <a:t>limitations</a:t>
            </a:r>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502919" y="1146107"/>
            <a:ext cx="11429999" cy="5288073"/>
          </a:xfrm>
        </p:spPr>
        <p:txBody>
          <a:bodyPr vert="horz" lIns="91440" tIns="45720" rIns="91440" bIns="45720" rtlCol="0" anchor="t">
            <a:normAutofit fontScale="92500" lnSpcReduction="10000"/>
          </a:bodyPr>
          <a:lstStyle/>
          <a:p>
            <a:pPr marL="0" indent="0">
              <a:buNone/>
            </a:pPr>
            <a:r>
              <a:rPr lang="en-US" dirty="0">
                <a:latin typeface="Open Sans"/>
                <a:ea typeface="Open Sans"/>
                <a:cs typeface="Open Sans"/>
              </a:rPr>
              <a:t>If prompts are still not providing you with the responses you are looking for, consider that there are limitations in large language models. To help you get the best results, keep these common challenges in mind and adjust your prompts accordingly: </a:t>
            </a:r>
            <a:br>
              <a:rPr lang="en-US" dirty="0">
                <a:latin typeface="Open Sans"/>
                <a:ea typeface="Open Sans"/>
                <a:cs typeface="Open Sans"/>
              </a:rPr>
            </a:br>
            <a:endParaRPr lang="en-US" dirty="0">
              <a:latin typeface="Open Sans"/>
              <a:ea typeface="Open Sans"/>
              <a:cs typeface="Open Sans"/>
            </a:endParaRPr>
          </a:p>
          <a:p>
            <a:pPr marL="172720" indent="-172720"/>
            <a:r>
              <a:rPr lang="en-CA" b="1" dirty="0">
                <a:latin typeface="Open Sans"/>
                <a:ea typeface="Open Sans"/>
                <a:cs typeface="Open Sans"/>
              </a:rPr>
              <a:t>Ambiguity</a:t>
            </a:r>
            <a:r>
              <a:rPr lang="en-CA" dirty="0">
                <a:latin typeface="Open Sans"/>
                <a:ea typeface="Open Sans"/>
                <a:cs typeface="Open Sans"/>
              </a:rPr>
              <a:t>: Vague prompts confuse AI.</a:t>
            </a:r>
            <a:br>
              <a:rPr lang="en-CA" dirty="0">
                <a:latin typeface="Open Sans"/>
                <a:ea typeface="Open Sans"/>
                <a:cs typeface="Open Sans"/>
              </a:rPr>
            </a:br>
            <a:r>
              <a:rPr lang="en-CA" dirty="0">
                <a:latin typeface="Open Sans"/>
                <a:ea typeface="Open Sans"/>
                <a:cs typeface="Open Sans"/>
              </a:rPr>
              <a:t>→ </a:t>
            </a:r>
            <a:r>
              <a:rPr lang="en-CA" i="1" dirty="0">
                <a:latin typeface="Open Sans"/>
                <a:ea typeface="Open Sans"/>
                <a:cs typeface="Open Sans"/>
              </a:rPr>
              <a:t>Use clear, specific language to guide responses.</a:t>
            </a:r>
            <a:endParaRPr lang="en-CA" dirty="0">
              <a:latin typeface="Open Sans"/>
              <a:ea typeface="Open Sans"/>
              <a:cs typeface="Open Sans"/>
            </a:endParaRPr>
          </a:p>
          <a:p>
            <a:pPr marL="172720" indent="-172720"/>
            <a:r>
              <a:rPr lang="en-CA" b="1" dirty="0">
                <a:latin typeface="Open Sans"/>
                <a:ea typeface="Open Sans"/>
                <a:cs typeface="Open Sans"/>
              </a:rPr>
              <a:t>Context</a:t>
            </a:r>
            <a:r>
              <a:rPr lang="en-CA" dirty="0">
                <a:latin typeface="Open Sans"/>
                <a:ea typeface="Open Sans"/>
                <a:cs typeface="Open Sans"/>
              </a:rPr>
              <a:t>: Missing context leads to off-topic answers.</a:t>
            </a:r>
            <a:br>
              <a:rPr lang="en-CA" dirty="0">
                <a:latin typeface="Open Sans"/>
                <a:ea typeface="Open Sans"/>
                <a:cs typeface="Open Sans"/>
              </a:rPr>
            </a:br>
            <a:r>
              <a:rPr lang="en-CA" dirty="0">
                <a:latin typeface="Open Sans"/>
                <a:ea typeface="Open Sans"/>
                <a:cs typeface="Open Sans"/>
              </a:rPr>
              <a:t>→ </a:t>
            </a:r>
            <a:r>
              <a:rPr lang="en-CA" i="1" dirty="0">
                <a:latin typeface="Open Sans"/>
                <a:ea typeface="Open Sans"/>
                <a:cs typeface="Open Sans"/>
              </a:rPr>
              <a:t>Include relevant background or details in your prompt.</a:t>
            </a:r>
            <a:endParaRPr lang="en-CA" dirty="0">
              <a:latin typeface="Open Sans"/>
              <a:ea typeface="Open Sans"/>
              <a:cs typeface="Open Sans"/>
            </a:endParaRPr>
          </a:p>
          <a:p>
            <a:pPr marL="172720" indent="-172720"/>
            <a:r>
              <a:rPr lang="en-CA" b="1" dirty="0">
                <a:latin typeface="Open Sans"/>
                <a:ea typeface="Open Sans"/>
                <a:cs typeface="Open Sans"/>
              </a:rPr>
              <a:t>Complexity</a:t>
            </a:r>
            <a:r>
              <a:rPr lang="en-CA" dirty="0">
                <a:latin typeface="Open Sans"/>
                <a:ea typeface="Open Sans"/>
                <a:cs typeface="Open Sans"/>
              </a:rPr>
              <a:t>: Multi-part prompts may confuse AI.</a:t>
            </a:r>
            <a:br>
              <a:rPr lang="en-CA" dirty="0">
                <a:latin typeface="Open Sans"/>
                <a:ea typeface="Open Sans"/>
                <a:cs typeface="Open Sans"/>
              </a:rPr>
            </a:br>
            <a:r>
              <a:rPr lang="en-CA" dirty="0">
                <a:latin typeface="Open Sans"/>
                <a:ea typeface="Open Sans"/>
                <a:cs typeface="Open Sans"/>
              </a:rPr>
              <a:t>→ </a:t>
            </a:r>
            <a:r>
              <a:rPr lang="en-CA" i="1" dirty="0">
                <a:latin typeface="Open Sans"/>
                <a:ea typeface="Open Sans"/>
                <a:cs typeface="Open Sans"/>
              </a:rPr>
              <a:t>Break complex queries into simpler, focused parts.</a:t>
            </a:r>
            <a:endParaRPr lang="en-CA" dirty="0">
              <a:latin typeface="Open Sans"/>
              <a:ea typeface="Open Sans"/>
              <a:cs typeface="Open Sans"/>
            </a:endParaRPr>
          </a:p>
          <a:p>
            <a:pPr marL="172720" indent="-172720"/>
            <a:r>
              <a:rPr lang="en-CA" b="1" dirty="0">
                <a:latin typeface="Open Sans"/>
                <a:ea typeface="Open Sans"/>
                <a:cs typeface="Open Sans"/>
              </a:rPr>
              <a:t>Technical Limitations</a:t>
            </a:r>
            <a:r>
              <a:rPr lang="en-CA" dirty="0">
                <a:latin typeface="Open Sans"/>
                <a:ea typeface="Open Sans"/>
                <a:cs typeface="Open Sans"/>
              </a:rPr>
              <a:t>: AI may struggle with niche topics.</a:t>
            </a:r>
            <a:br>
              <a:rPr lang="en-CA" dirty="0">
                <a:latin typeface="Open Sans"/>
                <a:ea typeface="Open Sans"/>
                <a:cs typeface="Open Sans"/>
              </a:rPr>
            </a:br>
            <a:r>
              <a:rPr lang="en-CA" dirty="0">
                <a:latin typeface="Open Sans"/>
                <a:ea typeface="Open Sans"/>
                <a:cs typeface="Open Sans"/>
              </a:rPr>
              <a:t>→ </a:t>
            </a:r>
            <a:r>
              <a:rPr lang="en-CA" i="1" dirty="0">
                <a:latin typeface="Open Sans"/>
                <a:ea typeface="Open Sans"/>
                <a:cs typeface="Open Sans"/>
              </a:rPr>
              <a:t>Double-check results or consult expert sources when needed.</a:t>
            </a:r>
            <a:endParaRPr lang="en-CA" dirty="0">
              <a:latin typeface="Open Sans"/>
              <a:ea typeface="Open Sans"/>
              <a:cs typeface="Open Sans"/>
            </a:endParaRPr>
          </a:p>
          <a:p>
            <a:pPr marL="172720" indent="-172720"/>
            <a:r>
              <a:rPr lang="en-CA" b="1" dirty="0">
                <a:latin typeface="Open Sans"/>
                <a:ea typeface="Open Sans"/>
                <a:cs typeface="Open Sans"/>
              </a:rPr>
              <a:t>Length</a:t>
            </a:r>
            <a:r>
              <a:rPr lang="en-CA" dirty="0">
                <a:latin typeface="Open Sans"/>
                <a:ea typeface="Open Sans"/>
                <a:cs typeface="Open Sans"/>
              </a:rPr>
              <a:t>: Long prompts can reduce clarity.</a:t>
            </a:r>
            <a:br>
              <a:rPr lang="en-CA" dirty="0">
                <a:latin typeface="Open Sans"/>
                <a:ea typeface="Open Sans"/>
                <a:cs typeface="Open Sans"/>
              </a:rPr>
            </a:br>
            <a:r>
              <a:rPr lang="en-CA" dirty="0">
                <a:latin typeface="Open Sans"/>
                <a:ea typeface="Open Sans"/>
                <a:cs typeface="Open Sans"/>
              </a:rPr>
              <a:t>→ </a:t>
            </a:r>
            <a:r>
              <a:rPr lang="en-CA" i="1" dirty="0">
                <a:latin typeface="Open Sans"/>
                <a:ea typeface="Open Sans"/>
                <a:cs typeface="Open Sans"/>
              </a:rPr>
              <a:t>Keep prompts concise and focused for better results.</a:t>
            </a:r>
            <a:endParaRPr lang="en-CA" dirty="0">
              <a:latin typeface="Open Sans"/>
              <a:ea typeface="Open Sans"/>
              <a:cs typeface="Open Sans"/>
            </a:endParaRP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14</a:t>
            </a:fld>
            <a:endParaRPr lang="en-CA"/>
          </a:p>
        </p:txBody>
      </p:sp>
    </p:spTree>
    <p:extLst>
      <p:ext uri="{BB962C8B-B14F-4D97-AF65-F5344CB8AC3E}">
        <p14:creationId xmlns:p14="http://schemas.microsoft.com/office/powerpoint/2010/main" val="175443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840744"/>
            <a:ext cx="11429998" cy="989849"/>
          </a:xfrm>
        </p:spPr>
        <p:txBody>
          <a:bodyPr anchor="t">
            <a:normAutofit/>
          </a:bodyPr>
          <a:lstStyle/>
          <a:p>
            <a:r>
              <a:rPr lang="en-US" dirty="0"/>
              <a:t>Chain-of-Thought Reasoning</a:t>
            </a:r>
            <a:endParaRPr lang="en-US" b="1" dirty="0"/>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sz="half" idx="1"/>
          </p:nvPr>
        </p:nvSpPr>
        <p:spPr>
          <a:xfrm>
            <a:off x="381000" y="1524000"/>
            <a:ext cx="5481913" cy="4381500"/>
          </a:xfrm>
        </p:spPr>
        <p:txBody>
          <a:bodyPr vert="horz" lIns="91440" tIns="45720" rIns="91440" bIns="45720" rtlCol="0" anchor="t">
            <a:normAutofit lnSpcReduction="10000"/>
          </a:bodyPr>
          <a:lstStyle/>
          <a:p>
            <a:pPr marL="0" indent="0" fontAlgn="base">
              <a:buNone/>
            </a:pPr>
            <a:r>
              <a:rPr lang="en-US" b="1" dirty="0">
                <a:latin typeface="Open Sans"/>
                <a:ea typeface="Open Sans"/>
                <a:cs typeface="Open Sans"/>
              </a:rPr>
              <a:t>Chain-of-Thought Reasoning (</a:t>
            </a:r>
            <a:r>
              <a:rPr lang="en-US" b="1" dirty="0" err="1">
                <a:latin typeface="Open Sans"/>
                <a:ea typeface="Open Sans"/>
                <a:cs typeface="Open Sans"/>
              </a:rPr>
              <a:t>CoT</a:t>
            </a:r>
            <a:r>
              <a:rPr lang="en-US" b="1" dirty="0">
                <a:latin typeface="Open Sans"/>
                <a:ea typeface="Open Sans"/>
                <a:cs typeface="Open Sans"/>
              </a:rPr>
              <a:t>) </a:t>
            </a:r>
            <a:r>
              <a:rPr lang="en-US" dirty="0">
                <a:latin typeface="Open Sans"/>
                <a:ea typeface="Open Sans"/>
                <a:cs typeface="Open Sans"/>
              </a:rPr>
              <a:t>prompts LLMs to break down complex problems into smaller, step-by-step reasoning tasks before providing a final answer. </a:t>
            </a:r>
            <a:br>
              <a:rPr lang="en-US" dirty="0">
                <a:latin typeface="Open Sans"/>
                <a:ea typeface="Open Sans"/>
                <a:cs typeface="Open Sans"/>
              </a:rPr>
            </a:br>
            <a:br>
              <a:rPr lang="en-US" dirty="0">
                <a:latin typeface="Open Sans"/>
                <a:ea typeface="Open Sans"/>
                <a:cs typeface="Open Sans"/>
              </a:rPr>
            </a:br>
            <a:r>
              <a:rPr lang="en-US" dirty="0">
                <a:latin typeface="Open Sans"/>
                <a:ea typeface="Open Sans"/>
                <a:cs typeface="Open Sans"/>
              </a:rPr>
              <a:t>Instead of immediately giving an answer, first ask the chatbot to explain its reasoning clearly. </a:t>
            </a:r>
          </a:p>
          <a:p>
            <a:pPr marL="0" indent="0">
              <a:buNone/>
            </a:pPr>
            <a:r>
              <a:rPr lang="en-US" dirty="0">
                <a:latin typeface="Open Sans"/>
                <a:ea typeface="Open Sans"/>
                <a:cs typeface="Open Sans"/>
              </a:rPr>
              <a:t>Consider using chain of thought reasoning to solve a problem, such as working through steps in math or logic, analyzing causes and effects, or explaining a  process in stages.</a:t>
            </a:r>
          </a:p>
        </p:txBody>
      </p:sp>
      <p:pic>
        <p:nvPicPr>
          <p:cNvPr id="4" name="Picture 3" descr="A computer chip with a logo on it&#10;&#10;AI-generated content may be incorrect.">
            <a:extLst>
              <a:ext uri="{FF2B5EF4-FFF2-40B4-BE49-F238E27FC236}">
                <a16:creationId xmlns:a16="http://schemas.microsoft.com/office/drawing/2014/main" id="{BBFCF03C-13E7-8EAE-4533-C1E8F86B7F71}"/>
              </a:ext>
            </a:extLst>
          </p:cNvPr>
          <p:cNvPicPr>
            <a:picLocks noChangeAspect="1"/>
          </p:cNvPicPr>
          <p:nvPr/>
        </p:nvPicPr>
        <p:blipFill>
          <a:blip r:embed="rId3"/>
          <a:srcRect l="14525" r="15096" b="-2"/>
          <a:stretch>
            <a:fillRect/>
          </a:stretch>
        </p:blipFill>
        <p:spPr>
          <a:xfrm>
            <a:off x="6329083" y="1524000"/>
            <a:ext cx="5481917" cy="4381500"/>
          </a:xfrm>
          <a:prstGeom prst="rect">
            <a:avLst/>
          </a:prstGeom>
          <a:noFill/>
        </p:spPr>
      </p:pic>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
          </p:nvPr>
        </p:nvSpPr>
        <p:spPr>
          <a:xfrm>
            <a:off x="11099800" y="6431557"/>
            <a:ext cx="711199" cy="260079"/>
          </a:xfrm>
        </p:spPr>
        <p:txBody>
          <a:bodyPr anchor="ctr">
            <a:normAutofit/>
          </a:bodyPr>
          <a:lstStyle/>
          <a:p>
            <a:pPr>
              <a:spcAft>
                <a:spcPts val="600"/>
              </a:spcAft>
            </a:pPr>
            <a:fld id="{1BD90C89-BB05-D647-8C9B-C2376028CB3D}" type="slidenum">
              <a:rPr lang="en-CA" smtClean="0"/>
              <a:pPr>
                <a:spcAft>
                  <a:spcPts val="600"/>
                </a:spcAft>
              </a:pPr>
              <a:t>15</a:t>
            </a:fld>
            <a:endParaRPr lang="en-CA"/>
          </a:p>
        </p:txBody>
      </p:sp>
    </p:spTree>
    <p:extLst>
      <p:ext uri="{BB962C8B-B14F-4D97-AF65-F5344CB8AC3E}">
        <p14:creationId xmlns:p14="http://schemas.microsoft.com/office/powerpoint/2010/main" val="68003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763994" y="1405833"/>
            <a:ext cx="11429998" cy="989849"/>
          </a:xfrm>
        </p:spPr>
        <p:txBody>
          <a:bodyPr/>
          <a:lstStyle/>
          <a:p>
            <a:r>
              <a:rPr lang="en-US" dirty="0"/>
              <a:t>Three takeaways</a:t>
            </a:r>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858264" y="2878330"/>
            <a:ext cx="10264525" cy="4246820"/>
          </a:xfrm>
        </p:spPr>
        <p:txBody>
          <a:bodyPr>
            <a:normAutofit/>
          </a:bodyPr>
          <a:lstStyle/>
          <a:p>
            <a:pPr marL="457200" indent="-457200" fontAlgn="base">
              <a:buFont typeface="+mj-lt"/>
              <a:buAutoNum type="arabicPeriod"/>
            </a:pPr>
            <a:r>
              <a:rPr lang="en-US" dirty="0"/>
              <a:t>Recommended AI tools at the University of Toronto prioritize security, privacy, and equitable access for all students. </a:t>
            </a:r>
          </a:p>
          <a:p>
            <a:pPr marL="457200" indent="-457200" fontAlgn="base">
              <a:buFont typeface="+mj-lt"/>
              <a:buAutoNum type="arabicPeriod"/>
            </a:pPr>
            <a:r>
              <a:rPr lang="en-US" dirty="0"/>
              <a:t>Understanding copyright and proper citation is essential for maintaining academic integrity and respecting intellectual property. </a:t>
            </a:r>
          </a:p>
          <a:p>
            <a:pPr marL="457200" indent="-457200" fontAlgn="base">
              <a:buFont typeface="+mj-lt"/>
              <a:buAutoNum type="arabicPeriod"/>
            </a:pPr>
            <a:r>
              <a:rPr lang="en-US" dirty="0" err="1"/>
              <a:t>GenAI</a:t>
            </a:r>
            <a:r>
              <a:rPr lang="en-US" dirty="0"/>
              <a:t> can assist with a range of tasks, including ideation, personalized learning, coding, formative assessment, research, editing, and image generation across various academic disciplines.  </a:t>
            </a: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16</a:t>
            </a:fld>
            <a:endParaRPr lang="en-CA"/>
          </a:p>
        </p:txBody>
      </p:sp>
      <p:pic>
        <p:nvPicPr>
          <p:cNvPr id="4" name="Graphic 3" descr="Lights On with solid fill">
            <a:extLst>
              <a:ext uri="{FF2B5EF4-FFF2-40B4-BE49-F238E27FC236}">
                <a16:creationId xmlns:a16="http://schemas.microsoft.com/office/drawing/2014/main" id="{5DEAAC49-CDA7-6D7D-CC4E-631335B99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4222" y="1017693"/>
            <a:ext cx="1382712" cy="1382712"/>
          </a:xfrm>
          <a:prstGeom prst="rect">
            <a:avLst/>
          </a:prstGeom>
        </p:spPr>
      </p:pic>
    </p:spTree>
    <p:extLst>
      <p:ext uri="{BB962C8B-B14F-4D97-AF65-F5344CB8AC3E}">
        <p14:creationId xmlns:p14="http://schemas.microsoft.com/office/powerpoint/2010/main" val="155361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7C99-AC41-73F0-7546-FA9BA80296F9}"/>
              </a:ext>
            </a:extLst>
          </p:cNvPr>
          <p:cNvSpPr>
            <a:spLocks noGrp="1"/>
          </p:cNvSpPr>
          <p:nvPr>
            <p:ph type="title"/>
          </p:nvPr>
        </p:nvSpPr>
        <p:spPr>
          <a:xfrm>
            <a:off x="386256" y="1219117"/>
            <a:ext cx="11429998" cy="989849"/>
          </a:xfrm>
        </p:spPr>
        <p:txBody>
          <a:bodyPr/>
          <a:lstStyle/>
          <a:p>
            <a:r>
              <a:rPr lang="en-US" dirty="0"/>
              <a:t>Read more</a:t>
            </a:r>
          </a:p>
        </p:txBody>
      </p:sp>
      <p:sp>
        <p:nvSpPr>
          <p:cNvPr id="3" name="Content Placeholder 2">
            <a:extLst>
              <a:ext uri="{FF2B5EF4-FFF2-40B4-BE49-F238E27FC236}">
                <a16:creationId xmlns:a16="http://schemas.microsoft.com/office/drawing/2014/main" id="{711AAC4E-7B1D-9627-5034-38C0EC4ACE29}"/>
              </a:ext>
            </a:extLst>
          </p:cNvPr>
          <p:cNvSpPr>
            <a:spLocks noGrp="1"/>
          </p:cNvSpPr>
          <p:nvPr>
            <p:ph idx="1"/>
          </p:nvPr>
        </p:nvSpPr>
        <p:spPr>
          <a:xfrm>
            <a:off x="556675" y="2698875"/>
            <a:ext cx="11086089" cy="4384021"/>
          </a:xfrm>
        </p:spPr>
        <p:txBody>
          <a:bodyPr>
            <a:normAutofit/>
          </a:bodyPr>
          <a:lstStyle/>
          <a:p>
            <a:r>
              <a:rPr lang="en-US" dirty="0"/>
              <a:t> </a:t>
            </a:r>
            <a:r>
              <a:rPr lang="en-US" b="1" u="sng" dirty="0">
                <a:hlinkClick r:id="rId3"/>
              </a:rPr>
              <a:t>Generative AI Tools and Copyright Considerations</a:t>
            </a:r>
            <a:r>
              <a:rPr lang="en-US" dirty="0">
                <a:hlinkClick r:id="rId3"/>
              </a:rPr>
              <a:t> </a:t>
            </a:r>
            <a:r>
              <a:rPr lang="en-US" dirty="0"/>
              <a:t>(University of Toronto Libraries)</a:t>
            </a:r>
          </a:p>
          <a:p>
            <a:r>
              <a:rPr lang="en-US" dirty="0"/>
              <a:t> </a:t>
            </a:r>
            <a:r>
              <a:rPr lang="en-US" b="1" u="sng" dirty="0">
                <a:hlinkClick r:id="rId4"/>
              </a:rPr>
              <a:t>Citing Artificial Intelligence Generative Tools</a:t>
            </a:r>
            <a:r>
              <a:rPr lang="en-US" dirty="0">
                <a:hlinkClick r:id="rId4"/>
              </a:rPr>
              <a:t> </a:t>
            </a:r>
            <a:r>
              <a:rPr lang="en-US" dirty="0"/>
              <a:t>(University of Toronto Libraries)</a:t>
            </a:r>
          </a:p>
          <a:p>
            <a:r>
              <a:rPr lang="en-US" dirty="0"/>
              <a:t> </a:t>
            </a:r>
            <a:r>
              <a:rPr lang="en-US" b="1" u="sng" dirty="0">
                <a:hlinkClick r:id="rId5"/>
              </a:rPr>
              <a:t>Use Artificial Intelligence Intelligently</a:t>
            </a:r>
            <a:r>
              <a:rPr lang="en-US" dirty="0">
                <a:hlinkClick r:id="rId5"/>
              </a:rPr>
              <a:t> </a:t>
            </a:r>
            <a:r>
              <a:rPr lang="en-US" dirty="0"/>
              <a:t>(University of Toronto)</a:t>
            </a:r>
          </a:p>
          <a:p>
            <a:r>
              <a:rPr lang="en-US" dirty="0"/>
              <a:t> </a:t>
            </a:r>
            <a:r>
              <a:rPr lang="en-US" b="1" u="sng" dirty="0">
                <a:hlinkClick r:id="rId6"/>
              </a:rPr>
              <a:t>CLEAR (Clear, Logical, Explicit, Adaptive, Reflective) Framework - </a:t>
            </a:r>
            <a:r>
              <a:rPr lang="en-US" u="sng" dirty="0">
                <a:hlinkClick r:id="rId6"/>
              </a:rPr>
              <a:t>To refine your prompts</a:t>
            </a:r>
            <a:r>
              <a:rPr lang="en-US" dirty="0">
                <a:hlinkClick r:id="rId6"/>
              </a:rPr>
              <a:t> Links to an external site.</a:t>
            </a:r>
            <a:r>
              <a:rPr lang="en-US" dirty="0"/>
              <a:t> (University of Alberta)</a:t>
            </a:r>
          </a:p>
        </p:txBody>
      </p:sp>
      <p:sp>
        <p:nvSpPr>
          <p:cNvPr id="5" name="Slide Number Placeholder 4">
            <a:extLst>
              <a:ext uri="{FF2B5EF4-FFF2-40B4-BE49-F238E27FC236}">
                <a16:creationId xmlns:a16="http://schemas.microsoft.com/office/drawing/2014/main" id="{67B9E7AF-5B90-236B-AC0C-B17FF33A3818}"/>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17</a:t>
            </a:fld>
            <a:endParaRPr lang="en-CA"/>
          </a:p>
        </p:txBody>
      </p:sp>
    </p:spTree>
    <p:extLst>
      <p:ext uri="{BB962C8B-B14F-4D97-AF65-F5344CB8AC3E}">
        <p14:creationId xmlns:p14="http://schemas.microsoft.com/office/powerpoint/2010/main" val="196448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7268-E14A-2FDD-6D23-7E880BA54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A764E-B552-0270-B153-BE2491B82933}"/>
              </a:ext>
            </a:extLst>
          </p:cNvPr>
          <p:cNvSpPr>
            <a:spLocks noGrp="1"/>
          </p:cNvSpPr>
          <p:nvPr>
            <p:ph type="title"/>
          </p:nvPr>
        </p:nvSpPr>
        <p:spPr>
          <a:xfrm>
            <a:off x="386256" y="1061461"/>
            <a:ext cx="11429998" cy="989849"/>
          </a:xfrm>
        </p:spPr>
        <p:txBody>
          <a:bodyPr/>
          <a:lstStyle/>
          <a:p>
            <a:r>
              <a:rPr lang="en-US" dirty="0">
                <a:latin typeface="Open Sans ExtraBold"/>
                <a:ea typeface="Open Sans ExtraBold"/>
                <a:cs typeface="Open Sans ExtraBold"/>
              </a:rPr>
              <a:t>Acknowledgements</a:t>
            </a:r>
            <a:endParaRPr lang="en-US" dirty="0"/>
          </a:p>
        </p:txBody>
      </p:sp>
      <p:sp>
        <p:nvSpPr>
          <p:cNvPr id="5" name="Slide Number Placeholder 4">
            <a:extLst>
              <a:ext uri="{FF2B5EF4-FFF2-40B4-BE49-F238E27FC236}">
                <a16:creationId xmlns:a16="http://schemas.microsoft.com/office/drawing/2014/main" id="{3AF0BBFC-2E8A-9557-59EB-F256C15518AE}"/>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18</a:t>
            </a:fld>
            <a:endParaRPr lang="en-CA"/>
          </a:p>
        </p:txBody>
      </p:sp>
      <p:sp>
        <p:nvSpPr>
          <p:cNvPr id="6" name="Rectangle 3">
            <a:extLst>
              <a:ext uri="{FF2B5EF4-FFF2-40B4-BE49-F238E27FC236}">
                <a16:creationId xmlns:a16="http://schemas.microsoft.com/office/drawing/2014/main" id="{BD8ADF65-E772-9B43-CC23-E1B4814227BD}"/>
              </a:ext>
            </a:extLst>
          </p:cNvPr>
          <p:cNvSpPr>
            <a:spLocks noChangeArrowheads="1"/>
          </p:cNvSpPr>
          <p:nvPr/>
        </p:nvSpPr>
        <p:spPr bwMode="auto">
          <a:xfrm>
            <a:off x="386256" y="2045497"/>
            <a:ext cx="2409634" cy="135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73540"/>
                </a:solidFill>
                <a:effectLst/>
                <a:latin typeface="Lato Extended"/>
              </a:rPr>
              <a:t>  </a:t>
            </a:r>
            <a:r>
              <a:rPr kumimoji="0" lang="en-US" altLang="en-US" sz="4300" b="0" i="0" u="none" strike="noStrike" cap="none" normalizeH="0" baseline="0" dirty="0">
                <a:ln>
                  <a:noFill/>
                </a:ln>
                <a:solidFill>
                  <a:srgbClr val="273540"/>
                </a:solidFill>
                <a:effectLst/>
                <a:latin typeface="Lato Extended"/>
              </a:rPr>
              <a:t>              </a:t>
            </a:r>
            <a:r>
              <a:rPr kumimoji="0" lang="en-US" altLang="en-US" sz="1100" b="0" i="0" u="none" strike="noStrike" cap="none" normalizeH="0" baseline="0" dirty="0">
                <a:ln>
                  <a:noFill/>
                </a:ln>
                <a:solidFill>
                  <a:srgbClr val="273540"/>
                </a:solidFill>
                <a:effectLst/>
                <a:latin typeface="Lato Extended"/>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273540"/>
              </a:solidFill>
              <a:latin typeface="Lato Extende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a:extLst>
              <a:ext uri="{FF2B5EF4-FFF2-40B4-BE49-F238E27FC236}">
                <a16:creationId xmlns:a16="http://schemas.microsoft.com/office/drawing/2014/main" id="{5D00B802-EAB7-94BF-1B26-6661B2611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959" y="3790913"/>
            <a:ext cx="1437440" cy="4802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6D8EB0-C732-6CB2-DF88-F24AC47FC84B}"/>
              </a:ext>
            </a:extLst>
          </p:cNvPr>
          <p:cNvSpPr txBox="1"/>
          <p:nvPr/>
        </p:nvSpPr>
        <p:spPr>
          <a:xfrm>
            <a:off x="386290" y="1714823"/>
            <a:ext cx="11374819" cy="2800767"/>
          </a:xfrm>
          <a:prstGeom prst="rect">
            <a:avLst/>
          </a:prstGeom>
          <a:noFill/>
        </p:spPr>
        <p:txBody>
          <a:bodyPr wrap="square" lIns="91440" tIns="45720" rIns="91440" bIns="45720" anchor="t">
            <a:spAutoFit/>
          </a:bodyPr>
          <a:lstStyle/>
          <a:p>
            <a:r>
              <a:rPr lang="en-US" sz="2000" dirty="0">
                <a:solidFill>
                  <a:srgbClr val="273540"/>
                </a:solidFill>
                <a:ea typeface="+mn-lt"/>
                <a:cs typeface="+mn-lt"/>
              </a:rPr>
              <a:t>This project was funded by the Office of </a:t>
            </a:r>
            <a:r>
              <a:rPr lang="en-US" sz="2000" b="0" i="0" dirty="0">
                <a:solidFill>
                  <a:srgbClr val="273540"/>
                </a:solidFill>
                <a:effectLst/>
                <a:ea typeface="+mn-lt"/>
                <a:cs typeface="+mn-lt"/>
              </a:rPr>
              <a:t>the </a:t>
            </a:r>
            <a:r>
              <a:rPr lang="en-US" sz="2000" dirty="0">
                <a:solidFill>
                  <a:srgbClr val="273540"/>
                </a:solidFill>
                <a:ea typeface="+mn-lt"/>
                <a:cs typeface="+mn-lt"/>
              </a:rPr>
              <a:t>Vice-Provost, Innovations </a:t>
            </a:r>
            <a:r>
              <a:rPr lang="en-US" sz="2000" b="0" i="0" dirty="0">
                <a:solidFill>
                  <a:srgbClr val="273540"/>
                </a:solidFill>
                <a:effectLst/>
                <a:ea typeface="+mn-lt"/>
                <a:cs typeface="+mn-lt"/>
              </a:rPr>
              <a:t>in </a:t>
            </a:r>
            <a:r>
              <a:rPr lang="en-US" sz="2000" dirty="0">
                <a:solidFill>
                  <a:srgbClr val="273540"/>
                </a:solidFill>
                <a:ea typeface="+mn-lt"/>
                <a:cs typeface="+mn-lt"/>
              </a:rPr>
              <a:t>Undergraduate Education</a:t>
            </a:r>
            <a:r>
              <a:rPr lang="en-US" sz="2000" b="0" i="0" dirty="0">
                <a:solidFill>
                  <a:srgbClr val="273540"/>
                </a:solidFill>
                <a:effectLst/>
                <a:ea typeface="+mn-lt"/>
                <a:cs typeface="+mn-lt"/>
              </a:rPr>
              <a:t>, </a:t>
            </a:r>
            <a:r>
              <a:rPr lang="en-US" sz="2000" dirty="0">
                <a:solidFill>
                  <a:srgbClr val="273540"/>
                </a:solidFill>
                <a:ea typeface="+mn-lt"/>
                <a:cs typeface="+mn-lt"/>
              </a:rPr>
              <a:t>University of Toronto. </a:t>
            </a:r>
            <a:endParaRPr lang="en-US" dirty="0"/>
          </a:p>
          <a:p>
            <a:endParaRPr lang="en-CA"/>
          </a:p>
          <a:p>
            <a:r>
              <a:rPr lang="en-US" sz="2000" dirty="0">
                <a:solidFill>
                  <a:srgbClr val="273540"/>
                </a:solidFill>
                <a:ea typeface="+mn-lt"/>
                <a:cs typeface="+mn-lt"/>
              </a:rPr>
              <a:t>The content has been developed by Digital Learning Innovation</a:t>
            </a:r>
            <a:r>
              <a:rPr lang="en-US" sz="2000" b="0" i="0" dirty="0">
                <a:solidFill>
                  <a:srgbClr val="273540"/>
                </a:solidFill>
                <a:effectLst/>
                <a:ea typeface="+mn-lt"/>
                <a:cs typeface="+mn-lt"/>
              </a:rPr>
              <a:t>, </a:t>
            </a:r>
            <a:r>
              <a:rPr lang="en-US" sz="2000" dirty="0">
                <a:solidFill>
                  <a:srgbClr val="273540"/>
                </a:solidFill>
                <a:ea typeface="+mn-lt"/>
                <a:cs typeface="+mn-lt"/>
              </a:rPr>
              <a:t>Information Technology Services in consultation with </a:t>
            </a:r>
            <a:r>
              <a:rPr lang="en-US" sz="2000" b="0" i="0" dirty="0">
                <a:solidFill>
                  <a:srgbClr val="273540"/>
                </a:solidFill>
                <a:effectLst/>
                <a:ea typeface="+mn-lt"/>
                <a:cs typeface="+mn-lt"/>
              </a:rPr>
              <a:t>the </a:t>
            </a:r>
            <a:r>
              <a:rPr lang="en-US" sz="2000" dirty="0">
                <a:solidFill>
                  <a:srgbClr val="273540"/>
                </a:solidFill>
                <a:ea typeface="+mn-lt"/>
                <a:cs typeface="+mn-lt"/>
              </a:rPr>
              <a:t>Centre for Teaching Support &amp; Innovation</a:t>
            </a:r>
            <a:r>
              <a:rPr lang="en-US" sz="2000" b="0" i="0" dirty="0">
                <a:solidFill>
                  <a:srgbClr val="273540"/>
                </a:solidFill>
                <a:effectLst/>
                <a:ea typeface="+mn-lt"/>
                <a:cs typeface="+mn-lt"/>
              </a:rPr>
              <a:t>, the </a:t>
            </a:r>
            <a:r>
              <a:rPr lang="en-US" sz="2000" dirty="0">
                <a:solidFill>
                  <a:srgbClr val="273540"/>
                </a:solidFill>
                <a:ea typeface="+mn-lt"/>
                <a:cs typeface="+mn-lt"/>
              </a:rPr>
              <a:t>University of Toronto Libraries and Student Life</a:t>
            </a:r>
            <a:r>
              <a:rPr lang="en-US" sz="2000" b="0" i="0" dirty="0">
                <a:solidFill>
                  <a:srgbClr val="273540"/>
                </a:solidFill>
                <a:effectLst/>
                <a:ea typeface="+mn-lt"/>
                <a:cs typeface="+mn-lt"/>
              </a:rPr>
              <a:t>.</a:t>
            </a:r>
            <a:endParaRPr lang="en-US" dirty="0">
              <a:solidFill>
                <a:srgbClr val="273540"/>
              </a:solidFill>
              <a:ea typeface="+mn-lt"/>
              <a:cs typeface="+mn-lt"/>
            </a:endParaRPr>
          </a:p>
          <a:p>
            <a:endParaRPr lang="en-CA"/>
          </a:p>
          <a:p>
            <a:r>
              <a:rPr lang="en-US" sz="2000" dirty="0">
                <a:solidFill>
                  <a:srgbClr val="273540"/>
                </a:solidFill>
                <a:ea typeface="+mn-lt"/>
                <a:cs typeface="+mn-lt"/>
              </a:rPr>
              <a:t>This resource is licensed for</a:t>
            </a:r>
            <a:r>
              <a:rPr lang="en-US" sz="2000" b="0" i="0" dirty="0">
                <a:solidFill>
                  <a:srgbClr val="273540"/>
                </a:solidFill>
                <a:effectLst/>
                <a:ea typeface="+mn-lt"/>
                <a:cs typeface="+mn-lt"/>
              </a:rPr>
              <a:t> use </a:t>
            </a:r>
            <a:r>
              <a:rPr lang="en-US" sz="2000" dirty="0">
                <a:solidFill>
                  <a:srgbClr val="273540"/>
                </a:solidFill>
                <a:ea typeface="+mn-lt"/>
                <a:cs typeface="+mn-lt"/>
              </a:rPr>
              <a:t>under </a:t>
            </a:r>
            <a:r>
              <a:rPr lang="en-US" sz="2000" dirty="0">
                <a:solidFill>
                  <a:srgbClr val="37797B"/>
                </a:solidFill>
                <a:ea typeface="+mn-lt"/>
                <a:cs typeface="+mn-lt"/>
                <a:hlinkClick r:id="rId4"/>
              </a:rPr>
              <a:t>CC BY-NC</a:t>
            </a:r>
            <a:r>
              <a:rPr lang="en-US" sz="2000" b="0" i="0" dirty="0">
                <a:solidFill>
                  <a:srgbClr val="273540"/>
                </a:solidFill>
                <a:effectLst/>
                <a:ea typeface="+mn-lt"/>
                <a:cs typeface="+mn-lt"/>
              </a:rPr>
              <a:t>.</a:t>
            </a:r>
            <a:endParaRPr lang="en-US" dirty="0">
              <a:solidFill>
                <a:srgbClr val="273540"/>
              </a:solidFill>
              <a:ea typeface="+mn-lt"/>
              <a:cs typeface="+mn-lt"/>
            </a:endParaRPr>
          </a:p>
          <a:p>
            <a:pPr algn="l"/>
            <a:endParaRPr lang="en-US" altLang="en-US" sz="2000" b="0" i="0" dirty="0">
              <a:solidFill>
                <a:srgbClr val="273540"/>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7396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D57E"/>
        </a:solidFill>
        <a:effectLst/>
      </p:bgPr>
    </p:bg>
    <p:spTree>
      <p:nvGrpSpPr>
        <p:cNvPr id="1" name="">
          <a:extLst>
            <a:ext uri="{FF2B5EF4-FFF2-40B4-BE49-F238E27FC236}">
              <a16:creationId xmlns:a16="http://schemas.microsoft.com/office/drawing/2014/main" id="{E42814EE-ABBC-2348-83DC-13A8D5B748DA}"/>
            </a:ext>
          </a:extLst>
        </p:cNvPr>
        <p:cNvGrpSpPr/>
        <p:nvPr/>
      </p:nvGrpSpPr>
      <p:grpSpPr>
        <a:xfrm>
          <a:off x="0" y="0"/>
          <a:ext cx="0" cy="0"/>
          <a:chOff x="0" y="0"/>
          <a:chExt cx="0" cy="0"/>
        </a:xfrm>
      </p:grpSpPr>
      <p:pic>
        <p:nvPicPr>
          <p:cNvPr id="6" name="Picture 5" descr="A network of dots and lines&#10;&#10;AI-generated content may be incorrect.">
            <a:extLst>
              <a:ext uri="{FF2B5EF4-FFF2-40B4-BE49-F238E27FC236}">
                <a16:creationId xmlns:a16="http://schemas.microsoft.com/office/drawing/2014/main" id="{F9685127-4D06-CD8B-3E9C-BA93C6D110C4}"/>
              </a:ext>
            </a:extLst>
          </p:cNvPr>
          <p:cNvPicPr>
            <a:picLocks noChangeAspect="1"/>
          </p:cNvPicPr>
          <p:nvPr/>
        </p:nvPicPr>
        <p:blipFill>
          <a:blip r:embed="rId2">
            <a:alphaModFix amt="54000"/>
          </a:blip>
          <a:stretch>
            <a:fillRect/>
          </a:stretch>
        </p:blipFill>
        <p:spPr>
          <a:xfrm>
            <a:off x="3048318" y="1714609"/>
            <a:ext cx="10396798" cy="8618836"/>
          </a:xfrm>
          <a:prstGeom prst="rect">
            <a:avLst/>
          </a:prstGeom>
          <a:ln>
            <a:noFill/>
          </a:ln>
        </p:spPr>
      </p:pic>
      <p:sp>
        <p:nvSpPr>
          <p:cNvPr id="2" name="Title 1">
            <a:extLst>
              <a:ext uri="{FF2B5EF4-FFF2-40B4-BE49-F238E27FC236}">
                <a16:creationId xmlns:a16="http://schemas.microsoft.com/office/drawing/2014/main" id="{C1692F54-67E9-DB7D-FE53-743F2E024979}"/>
              </a:ext>
            </a:extLst>
          </p:cNvPr>
          <p:cNvSpPr>
            <a:spLocks noGrp="1"/>
          </p:cNvSpPr>
          <p:nvPr>
            <p:ph type="title"/>
          </p:nvPr>
        </p:nvSpPr>
        <p:spPr>
          <a:xfrm>
            <a:off x="615552" y="2067893"/>
            <a:ext cx="7131050" cy="1676120"/>
          </a:xfrm>
        </p:spPr>
        <p:txBody>
          <a:bodyPr>
            <a:normAutofit/>
          </a:bodyPr>
          <a:lstStyle/>
          <a:p>
            <a:pPr>
              <a:lnSpc>
                <a:spcPct val="150000"/>
              </a:lnSpc>
            </a:pPr>
            <a:r>
              <a:rPr lang="en-US" sz="4400" dirty="0">
                <a:solidFill>
                  <a:srgbClr val="543C22"/>
                </a:solidFill>
                <a:latin typeface="Open Sans ExtraBold"/>
                <a:ea typeface="Open Sans ExtraBold"/>
                <a:cs typeface="Open Sans ExtraBold"/>
              </a:rPr>
              <a:t>Recommended Tools </a:t>
            </a:r>
            <a:endParaRPr lang="en-US" sz="4400" dirty="0"/>
          </a:p>
        </p:txBody>
      </p:sp>
      <p:sp>
        <p:nvSpPr>
          <p:cNvPr id="4" name="Slide Number Placeholder 3">
            <a:extLst>
              <a:ext uri="{FF2B5EF4-FFF2-40B4-BE49-F238E27FC236}">
                <a16:creationId xmlns:a16="http://schemas.microsoft.com/office/drawing/2014/main" id="{66195805-DC5D-FFEC-1430-6BE892567129}"/>
              </a:ext>
            </a:extLst>
          </p:cNvPr>
          <p:cNvSpPr>
            <a:spLocks noGrp="1"/>
          </p:cNvSpPr>
          <p:nvPr>
            <p:ph type="sldNum" sz="quarter" idx="12"/>
          </p:nvPr>
        </p:nvSpPr>
        <p:spPr/>
        <p:txBody>
          <a:bodyPr/>
          <a:lstStyle/>
          <a:p>
            <a:fld id="{1BD90C89-BB05-D647-8C9B-C2376028CB3D}" type="slidenum">
              <a:rPr lang="en-CA" smtClean="0"/>
              <a:pPr/>
              <a:t>2</a:t>
            </a:fld>
            <a:endParaRPr lang="en-CA"/>
          </a:p>
        </p:txBody>
      </p:sp>
    </p:spTree>
    <p:extLst>
      <p:ext uri="{BB962C8B-B14F-4D97-AF65-F5344CB8AC3E}">
        <p14:creationId xmlns:p14="http://schemas.microsoft.com/office/powerpoint/2010/main" val="300611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75746" y="1024675"/>
            <a:ext cx="11429998" cy="989849"/>
          </a:xfrm>
        </p:spPr>
        <p:txBody>
          <a:bodyPr>
            <a:normAutofit/>
          </a:bodyPr>
          <a:lstStyle/>
          <a:p>
            <a:r>
              <a:rPr lang="en-US" dirty="0"/>
              <a:t>Recommended Tools at </a:t>
            </a:r>
            <a:r>
              <a:rPr lang="en-US" dirty="0" err="1"/>
              <a:t>UofT</a:t>
            </a:r>
            <a:r>
              <a:rPr lang="en-US" dirty="0"/>
              <a:t> </a:t>
            </a:r>
            <a:endParaRPr lang="en-CA" dirty="0"/>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612227" y="2013567"/>
            <a:ext cx="11429999" cy="4846958"/>
          </a:xfrm>
        </p:spPr>
        <p:txBody>
          <a:bodyPr vert="horz" lIns="91440" tIns="45720" rIns="91440" bIns="45720" rtlCol="0" anchor="t">
            <a:normAutofit/>
          </a:bodyPr>
          <a:lstStyle/>
          <a:p>
            <a:pPr marL="172720" indent="-172720">
              <a:buNone/>
            </a:pPr>
            <a:r>
              <a:rPr lang="en-US" dirty="0">
                <a:latin typeface="Open Sans"/>
                <a:ea typeface="Open Sans"/>
                <a:cs typeface="Open Sans"/>
              </a:rPr>
              <a:t>Why Use U of T-Recommended AI Tools?</a:t>
            </a:r>
            <a:br>
              <a:rPr lang="en-US" dirty="0">
                <a:latin typeface="Open Sans"/>
                <a:ea typeface="Open Sans"/>
                <a:cs typeface="Open Sans"/>
              </a:rPr>
            </a:br>
            <a:endParaRPr lang="en-US" dirty="0"/>
          </a:p>
          <a:p>
            <a:pPr marL="518795" lvl="1" indent="-175895">
              <a:buFont typeface="Courier New" panose="020B0604020202020204" pitchFamily="34" charset="0"/>
              <a:buChar char="o"/>
            </a:pPr>
            <a:r>
              <a:rPr lang="en-US" sz="2000" b="1" dirty="0">
                <a:latin typeface="Open Sans"/>
                <a:ea typeface="Open Sans"/>
                <a:cs typeface="Open Sans"/>
              </a:rPr>
              <a:t>Guardrails: </a:t>
            </a:r>
            <a:r>
              <a:rPr lang="en-US" sz="2000" dirty="0">
                <a:latin typeface="Open Sans"/>
                <a:ea typeface="Open Sans"/>
                <a:cs typeface="Open Sans"/>
              </a:rPr>
              <a:t>Tools</a:t>
            </a:r>
            <a:r>
              <a:rPr lang="en-US" sz="2000" b="1" dirty="0">
                <a:latin typeface="Open Sans"/>
                <a:ea typeface="Open Sans"/>
                <a:cs typeface="Open Sans"/>
              </a:rPr>
              <a:t> </a:t>
            </a:r>
            <a:r>
              <a:rPr lang="en-US" sz="2000" dirty="0">
                <a:latin typeface="Open Sans"/>
                <a:ea typeface="Open Sans"/>
                <a:cs typeface="Open Sans"/>
              </a:rPr>
              <a:t>prioritize security, privacy and vendor/provider accountability.  </a:t>
            </a:r>
            <a:endParaRPr lang="en-US" sz="2000" dirty="0"/>
          </a:p>
          <a:p>
            <a:pPr marL="518795" lvl="1" indent="-175895">
              <a:buFont typeface="Courier New" panose="020B0604020202020204" pitchFamily="34" charset="0"/>
              <a:buChar char="o"/>
            </a:pPr>
            <a:r>
              <a:rPr lang="en-US" sz="2000" b="1" dirty="0">
                <a:latin typeface="Open Sans"/>
                <a:ea typeface="Open Sans"/>
                <a:cs typeface="Open Sans"/>
              </a:rPr>
              <a:t>Data Protection:</a:t>
            </a:r>
            <a:r>
              <a:rPr lang="en-US" sz="2000" dirty="0">
                <a:latin typeface="Open Sans"/>
                <a:ea typeface="Open Sans"/>
                <a:cs typeface="Open Sans"/>
              </a:rPr>
              <a:t> U of T's Microsoft Copilot does not use your prompts for AI training. </a:t>
            </a:r>
            <a:endParaRPr lang="en-US" sz="2000"/>
          </a:p>
          <a:p>
            <a:pPr marL="518795" lvl="1" indent="-175895">
              <a:buFont typeface="Courier New" panose="020B0604020202020204" pitchFamily="34" charset="0"/>
              <a:buChar char="o"/>
            </a:pPr>
            <a:r>
              <a:rPr lang="en-US" sz="2000" b="1" dirty="0">
                <a:latin typeface="Open Sans"/>
                <a:ea typeface="Open Sans"/>
                <a:cs typeface="Open Sans"/>
              </a:rPr>
              <a:t>User-Friendly &amp; Supported: </a:t>
            </a:r>
            <a:r>
              <a:rPr lang="en-US" sz="2000" dirty="0">
                <a:latin typeface="Open Sans"/>
                <a:ea typeface="Open Sans"/>
                <a:cs typeface="Open Sans"/>
              </a:rPr>
              <a:t>Tools are configured for teaching/learning and backed by institutional support. </a:t>
            </a:r>
            <a:endParaRPr lang="en-US" sz="2000"/>
          </a:p>
          <a:p>
            <a:pPr marL="518795" lvl="1" indent="-175895">
              <a:buFont typeface="Courier New" panose="020B0604020202020204" pitchFamily="34" charset="0"/>
              <a:buChar char="o"/>
            </a:pPr>
            <a:r>
              <a:rPr lang="en-US" sz="2000" b="1" dirty="0">
                <a:latin typeface="Open Sans"/>
                <a:ea typeface="Open Sans"/>
                <a:cs typeface="Open Sans"/>
              </a:rPr>
              <a:t>Equitable Access:</a:t>
            </a:r>
            <a:r>
              <a:rPr lang="en-US" sz="2000" dirty="0">
                <a:latin typeface="Open Sans"/>
                <a:ea typeface="Open Sans"/>
                <a:cs typeface="Open Sans"/>
              </a:rPr>
              <a:t> No subscription fees—available to all U of T users. </a:t>
            </a:r>
            <a:br>
              <a:rPr lang="en-US" dirty="0"/>
            </a:br>
            <a:endParaRPr lang="en-US"/>
          </a:p>
          <a:p>
            <a:pPr marL="0" indent="0" fontAlgn="base">
              <a:buNone/>
            </a:pPr>
            <a:r>
              <a:rPr lang="en-US" dirty="0"/>
              <a:t>Read more about </a:t>
            </a:r>
            <a:r>
              <a:rPr lang="en-US" u="sng" dirty="0">
                <a:hlinkClick r:id="rId3"/>
              </a:rPr>
              <a:t>AI tools within and beyond U of T’s protected environment</a:t>
            </a:r>
            <a:r>
              <a:rPr lang="en-US" dirty="0"/>
              <a:t>. </a:t>
            </a: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3</a:t>
            </a:fld>
            <a:endParaRPr lang="en-CA"/>
          </a:p>
        </p:txBody>
      </p:sp>
    </p:spTree>
    <p:extLst>
      <p:ext uri="{BB962C8B-B14F-4D97-AF65-F5344CB8AC3E}">
        <p14:creationId xmlns:p14="http://schemas.microsoft.com/office/powerpoint/2010/main" val="287471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1061461"/>
            <a:ext cx="11429998" cy="989849"/>
          </a:xfrm>
        </p:spPr>
        <p:txBody>
          <a:bodyPr>
            <a:normAutofit/>
          </a:bodyPr>
          <a:lstStyle/>
          <a:p>
            <a:r>
              <a:rPr lang="en-US" dirty="0"/>
              <a:t>Recommended tools at </a:t>
            </a:r>
            <a:r>
              <a:rPr lang="en-US" dirty="0" err="1"/>
              <a:t>UofT</a:t>
            </a:r>
            <a:endParaRPr lang="en-CA" dirty="0"/>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769246" y="2146839"/>
            <a:ext cx="10765168" cy="4887870"/>
          </a:xfrm>
        </p:spPr>
        <p:txBody>
          <a:bodyPr vert="horz" lIns="91440" tIns="45720" rIns="91440" bIns="45720" rtlCol="0" anchor="t">
            <a:normAutofit/>
          </a:bodyPr>
          <a:lstStyle/>
          <a:p>
            <a:pPr marL="0" indent="0">
              <a:buNone/>
            </a:pPr>
            <a:r>
              <a:rPr lang="en-US" dirty="0">
                <a:solidFill>
                  <a:srgbClr val="1E3765"/>
                </a:solidFill>
                <a:latin typeface="Open Sans"/>
                <a:ea typeface="Open Sans"/>
                <a:cs typeface="Open Sans"/>
              </a:rPr>
              <a:t>The </a:t>
            </a:r>
            <a:r>
              <a:rPr lang="en-US" u="sng" dirty="0">
                <a:solidFill>
                  <a:srgbClr val="1E3765"/>
                </a:solidFill>
                <a:latin typeface="Open Sans"/>
                <a:ea typeface="Open Sans"/>
                <a:cs typeface="Open Sans"/>
                <a:hlinkClick r:id="rId3"/>
              </a:rPr>
              <a:t>University of Toronto's guidelines on using artificial intelligence</a:t>
            </a:r>
            <a:r>
              <a:rPr lang="en-US" dirty="0">
                <a:solidFill>
                  <a:srgbClr val="1E3765"/>
                </a:solidFill>
                <a:latin typeface="Open Sans"/>
                <a:ea typeface="Open Sans"/>
                <a:cs typeface="Open Sans"/>
              </a:rPr>
              <a:t> site:</a:t>
            </a:r>
          </a:p>
          <a:p>
            <a:r>
              <a:rPr lang="en-US" dirty="0">
                <a:solidFill>
                  <a:srgbClr val="1E3765"/>
                </a:solidFill>
                <a:latin typeface="Open Sans"/>
                <a:ea typeface="Open Sans"/>
                <a:cs typeface="Open Sans"/>
              </a:rPr>
              <a:t>Emphasizes the importance of recognizing the potential for incorrect results and misinformation generated by AI systems. </a:t>
            </a:r>
          </a:p>
          <a:p>
            <a:r>
              <a:rPr lang="en-US" dirty="0">
                <a:solidFill>
                  <a:srgbClr val="1E3765"/>
                </a:solidFill>
                <a:latin typeface="Open Sans"/>
                <a:ea typeface="Open Sans"/>
                <a:cs typeface="Open Sans"/>
              </a:rPr>
              <a:t>Advises users to verify AI-generated content carefully and be aware of privacy and information security risks associated with sharing data with AI systems.  </a:t>
            </a:r>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4</a:t>
            </a:fld>
            <a:endParaRPr lang="en-CA"/>
          </a:p>
        </p:txBody>
      </p:sp>
      <p:sp>
        <p:nvSpPr>
          <p:cNvPr id="4" name="Rectangle 3">
            <a:extLst>
              <a:ext uri="{FF2B5EF4-FFF2-40B4-BE49-F238E27FC236}">
                <a16:creationId xmlns:a16="http://schemas.microsoft.com/office/drawing/2014/main" id="{ECE35B45-BC1C-7F4D-ACBB-039416A8CD10}"/>
              </a:ext>
            </a:extLst>
          </p:cNvPr>
          <p:cNvSpPr/>
          <p:nvPr/>
        </p:nvSpPr>
        <p:spPr>
          <a:xfrm>
            <a:off x="761921" y="5074136"/>
            <a:ext cx="10775396" cy="1141439"/>
          </a:xfrm>
          <a:prstGeom prst="rect">
            <a:avLst/>
          </a:prstGeom>
          <a:solidFill>
            <a:schemeClr val="bg1">
              <a:lumMod val="95000"/>
            </a:schemeClr>
          </a:solidFill>
          <a:ln>
            <a:solidFill>
              <a:schemeClr val="tx1"/>
            </a:solidFill>
          </a:ln>
        </p:spPr>
        <p:txBody>
          <a:bodyPr wrap="square" lIns="108000" tIns="108000" rIns="108000" bIns="10800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Open Sans"/>
                <a:ea typeface="Open Sans"/>
                <a:cs typeface="Open Sans"/>
              </a:rPr>
              <a:t>Remember! If you have any questions or doubts about whether you should use </a:t>
            </a:r>
            <a:r>
              <a:rPr lang="en-US" sz="2000" dirty="0" err="1">
                <a:latin typeface="Open Sans"/>
                <a:ea typeface="Open Sans"/>
                <a:cs typeface="Open Sans"/>
              </a:rPr>
              <a:t>GenAI</a:t>
            </a:r>
            <a:r>
              <a:rPr lang="en-US" sz="2000" dirty="0">
                <a:latin typeface="Open Sans"/>
                <a:ea typeface="Open Sans"/>
                <a:cs typeface="Open Sans"/>
              </a:rPr>
              <a:t> in your assignments or other academic work, always contact your course instructor or graduate supervisor for clarification. </a:t>
            </a:r>
          </a:p>
        </p:txBody>
      </p:sp>
    </p:spTree>
    <p:extLst>
      <p:ext uri="{BB962C8B-B14F-4D97-AF65-F5344CB8AC3E}">
        <p14:creationId xmlns:p14="http://schemas.microsoft.com/office/powerpoint/2010/main" val="192333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935337"/>
            <a:ext cx="11429998" cy="989849"/>
          </a:xfrm>
        </p:spPr>
        <p:txBody>
          <a:bodyPr>
            <a:normAutofit/>
          </a:bodyPr>
          <a:lstStyle/>
          <a:p>
            <a:r>
              <a:rPr lang="en-US" dirty="0"/>
              <a:t>Copyright and citation</a:t>
            </a:r>
            <a:endParaRPr lang="en-CA" dirty="0"/>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457200" y="2009185"/>
            <a:ext cx="6060261" cy="4846958"/>
          </a:xfrm>
        </p:spPr>
        <p:txBody>
          <a:bodyPr>
            <a:normAutofit/>
          </a:bodyPr>
          <a:lstStyle/>
          <a:p>
            <a:pPr fontAlgn="base"/>
            <a:r>
              <a:rPr lang="en-US" dirty="0"/>
              <a:t>Understanding copyright considerations and the importance of citing sources is essential to maintain academic integrity and respect intellectual property. </a:t>
            </a:r>
          </a:p>
          <a:p>
            <a:pPr fontAlgn="base"/>
            <a:r>
              <a:rPr lang="en-US" dirty="0"/>
              <a:t>Proper citation not only enhances the credibility of academic work but also ensures legal compliance and promotes ethical use of AI tools. </a:t>
            </a:r>
          </a:p>
          <a:p>
            <a:pPr fontAlgn="base"/>
            <a:r>
              <a:rPr lang="en-US" dirty="0"/>
              <a:t>Considerations include all media formats, including image and audio resources. </a:t>
            </a: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5</a:t>
            </a:fld>
            <a:endParaRPr lang="en-CA"/>
          </a:p>
        </p:txBody>
      </p:sp>
      <p:sp>
        <p:nvSpPr>
          <p:cNvPr id="6" name="AutoShape 4" descr="icture 1505100301, Picture, Picture, Picture"/>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287" y="2061737"/>
            <a:ext cx="3885562" cy="4230356"/>
          </a:xfrm>
          <a:prstGeom prst="rect">
            <a:avLst/>
          </a:prstGeom>
        </p:spPr>
      </p:pic>
    </p:spTree>
    <p:extLst>
      <p:ext uri="{BB962C8B-B14F-4D97-AF65-F5344CB8AC3E}">
        <p14:creationId xmlns:p14="http://schemas.microsoft.com/office/powerpoint/2010/main" val="90066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6256" y="851254"/>
            <a:ext cx="11429998" cy="989849"/>
          </a:xfrm>
        </p:spPr>
        <p:txBody>
          <a:bodyPr>
            <a:normAutofit/>
          </a:bodyPr>
          <a:lstStyle/>
          <a:p>
            <a:r>
              <a:rPr lang="en-US" dirty="0"/>
              <a:t>Copyright and citation</a:t>
            </a:r>
            <a:endParaRPr lang="en-CA" dirty="0"/>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672662" y="1841103"/>
            <a:ext cx="11143593" cy="4846958"/>
          </a:xfrm>
        </p:spPr>
        <p:txBody>
          <a:bodyPr vert="horz" lIns="91440" tIns="45720" rIns="91440" bIns="45720" rtlCol="0" anchor="t">
            <a:normAutofit/>
          </a:bodyPr>
          <a:lstStyle/>
          <a:p>
            <a:pPr marL="0" indent="0" fontAlgn="base">
              <a:buNone/>
            </a:pPr>
            <a:r>
              <a:rPr lang="en-US" b="1" dirty="0" err="1">
                <a:latin typeface="Open Sans"/>
                <a:ea typeface="Open Sans"/>
                <a:cs typeface="Open Sans"/>
              </a:rPr>
              <a:t>UofT</a:t>
            </a:r>
            <a:r>
              <a:rPr lang="en-US" b="1" dirty="0">
                <a:latin typeface="Open Sans"/>
                <a:ea typeface="Open Sans"/>
                <a:cs typeface="Open Sans"/>
              </a:rPr>
              <a:t> libraries</a:t>
            </a:r>
            <a:r>
              <a:rPr lang="en-US" dirty="0">
                <a:latin typeface="Open Sans"/>
                <a:ea typeface="Open Sans"/>
                <a:cs typeface="Open Sans"/>
              </a:rPr>
              <a:t> have two excellent resources on these topics: </a:t>
            </a:r>
          </a:p>
          <a:p>
            <a:pPr marL="0" indent="0" fontAlgn="base">
              <a:buNone/>
            </a:pPr>
            <a:br>
              <a:rPr lang="en-US" b="1" dirty="0">
                <a:latin typeface="Open Sans"/>
                <a:ea typeface="Open Sans"/>
                <a:cs typeface="Open Sans"/>
              </a:rPr>
            </a:br>
            <a:r>
              <a:rPr lang="en-US" b="1" dirty="0">
                <a:latin typeface="Open Sans"/>
                <a:ea typeface="Open Sans"/>
                <a:cs typeface="Open Sans"/>
              </a:rPr>
              <a:t>Generative AI tools and Copyright guidance</a:t>
            </a:r>
            <a:r>
              <a:rPr lang="en-US" dirty="0">
                <a:latin typeface="Open Sans"/>
                <a:ea typeface="Open Sans"/>
                <a:cs typeface="Open Sans"/>
              </a:rPr>
              <a:t> </a:t>
            </a:r>
          </a:p>
          <a:p>
            <a:pPr marL="172720" indent="-172720" fontAlgn="base"/>
            <a:r>
              <a:rPr lang="en-US" dirty="0">
                <a:latin typeface="Open Sans"/>
                <a:ea typeface="Open Sans"/>
                <a:cs typeface="Open Sans"/>
              </a:rPr>
              <a:t>The </a:t>
            </a:r>
            <a:r>
              <a:rPr lang="en-US" u="sng" dirty="0">
                <a:latin typeface="Open Sans"/>
                <a:ea typeface="Open Sans"/>
                <a:cs typeface="Open Sans"/>
                <a:hlinkClick r:id="rId3"/>
              </a:rPr>
              <a:t>University of Toronto Libraries page on generative AI tools and copyright</a:t>
            </a:r>
            <a:r>
              <a:rPr lang="en-US" dirty="0">
                <a:latin typeface="Open Sans"/>
                <a:ea typeface="Open Sans"/>
                <a:cs typeface="Open Sans"/>
              </a:rPr>
              <a:t> considerations discusses the evolving impact of generative AI on teaching, learning, and research.</a:t>
            </a:r>
            <a:br>
              <a:rPr lang="en-US" dirty="0">
                <a:latin typeface="Open Sans"/>
                <a:ea typeface="Open Sans"/>
                <a:cs typeface="Open Sans"/>
              </a:rPr>
            </a:br>
            <a:endParaRPr lang="en-US" dirty="0">
              <a:latin typeface="Open Sans"/>
              <a:ea typeface="Open Sans"/>
              <a:cs typeface="Open Sans"/>
            </a:endParaRPr>
          </a:p>
          <a:p>
            <a:pPr marL="0" indent="0" fontAlgn="base">
              <a:buNone/>
            </a:pPr>
            <a:r>
              <a:rPr lang="en-US" b="1" dirty="0">
                <a:latin typeface="Open Sans"/>
                <a:ea typeface="Open Sans"/>
                <a:cs typeface="Open Sans"/>
              </a:rPr>
              <a:t>Citing Artificial Intelligence (AI) Generative Tools (including ChatGPT) </a:t>
            </a:r>
          </a:p>
          <a:p>
            <a:pPr marL="172720" indent="-172720" fontAlgn="base"/>
            <a:r>
              <a:rPr lang="en-US" dirty="0">
                <a:latin typeface="Open Sans"/>
                <a:ea typeface="Open Sans"/>
                <a:cs typeface="Open Sans"/>
              </a:rPr>
              <a:t>The </a:t>
            </a:r>
            <a:r>
              <a:rPr lang="en-US" u="sng" dirty="0">
                <a:latin typeface="Open Sans"/>
                <a:ea typeface="Open Sans"/>
                <a:cs typeface="Open Sans"/>
                <a:hlinkClick r:id="rId4"/>
              </a:rPr>
              <a:t>University of Toronto Libraries page on citing AI</a:t>
            </a:r>
            <a:r>
              <a:rPr lang="en-US" dirty="0">
                <a:latin typeface="Open Sans"/>
                <a:ea typeface="Open Sans"/>
                <a:cs typeface="Open Sans"/>
              </a:rPr>
              <a:t> offers resources on how to appropriately cite AI-generated content in various citation styles (MLA, APA, and Chicago).</a:t>
            </a: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6</a:t>
            </a:fld>
            <a:endParaRPr lang="en-CA"/>
          </a:p>
        </p:txBody>
      </p:sp>
      <p:sp>
        <p:nvSpPr>
          <p:cNvPr id="6" name="AutoShape 4" descr="icture 1505100301, Picture, Picture, Picture"/>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391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D57E"/>
        </a:solidFill>
        <a:effectLst/>
      </p:bgPr>
    </p:bg>
    <p:spTree>
      <p:nvGrpSpPr>
        <p:cNvPr id="1" name=""/>
        <p:cNvGrpSpPr/>
        <p:nvPr/>
      </p:nvGrpSpPr>
      <p:grpSpPr>
        <a:xfrm>
          <a:off x="0" y="0"/>
          <a:ext cx="0" cy="0"/>
          <a:chOff x="0" y="0"/>
          <a:chExt cx="0" cy="0"/>
        </a:xfrm>
      </p:grpSpPr>
      <p:pic>
        <p:nvPicPr>
          <p:cNvPr id="6" name="Picture 5" descr="A network of dots and lines&#10;&#10;AI-generated content may be incorrect.">
            <a:extLst>
              <a:ext uri="{FF2B5EF4-FFF2-40B4-BE49-F238E27FC236}">
                <a16:creationId xmlns:a16="http://schemas.microsoft.com/office/drawing/2014/main" id="{365EB3C6-2708-92B0-B43D-7FCB883410AA}"/>
              </a:ext>
            </a:extLst>
          </p:cNvPr>
          <p:cNvPicPr>
            <a:picLocks noChangeAspect="1"/>
          </p:cNvPicPr>
          <p:nvPr/>
        </p:nvPicPr>
        <p:blipFill>
          <a:blip r:embed="rId2">
            <a:alphaModFix amt="54000"/>
          </a:blip>
          <a:stretch>
            <a:fillRect/>
          </a:stretch>
        </p:blipFill>
        <p:spPr>
          <a:xfrm>
            <a:off x="2864387" y="1709354"/>
            <a:ext cx="10396798" cy="8618836"/>
          </a:xfrm>
          <a:prstGeom prst="rect">
            <a:avLst/>
          </a:prstGeom>
          <a:ln>
            <a:noFill/>
          </a:ln>
        </p:spPr>
      </p:pic>
      <p:sp>
        <p:nvSpPr>
          <p:cNvPr id="2" name="Title 1"/>
          <p:cNvSpPr>
            <a:spLocks noGrp="1"/>
          </p:cNvSpPr>
          <p:nvPr>
            <p:ph type="title"/>
          </p:nvPr>
        </p:nvSpPr>
        <p:spPr>
          <a:xfrm>
            <a:off x="652337" y="2593410"/>
            <a:ext cx="7131050" cy="1676120"/>
          </a:xfrm>
        </p:spPr>
        <p:txBody>
          <a:bodyPr>
            <a:normAutofit/>
          </a:bodyPr>
          <a:lstStyle/>
          <a:p>
            <a:pPr>
              <a:lnSpc>
                <a:spcPct val="150000"/>
              </a:lnSpc>
            </a:pPr>
            <a:r>
              <a:rPr lang="en-US" sz="4400" dirty="0">
                <a:solidFill>
                  <a:srgbClr val="543C22"/>
                </a:solidFill>
                <a:latin typeface="Open Sans ExtraBold"/>
                <a:ea typeface="Open Sans ExtraBold"/>
                <a:cs typeface="Open Sans ExtraBold"/>
              </a:rPr>
              <a:t>Example use cases </a:t>
            </a:r>
            <a:br>
              <a:rPr lang="en-US" sz="4400" dirty="0">
                <a:solidFill>
                  <a:srgbClr val="543C22"/>
                </a:solidFill>
                <a:latin typeface="Open Sans ExtraBold"/>
                <a:ea typeface="Open Sans ExtraBold"/>
                <a:cs typeface="Open Sans ExtraBold"/>
              </a:rPr>
            </a:br>
            <a:r>
              <a:rPr lang="en-US" sz="2800" dirty="0">
                <a:solidFill>
                  <a:srgbClr val="543C22"/>
                </a:solidFill>
                <a:latin typeface="Open Sans ExtraBold"/>
                <a:ea typeface="Open Sans ExtraBold"/>
                <a:cs typeface="Open Sans ExtraBold"/>
              </a:rPr>
              <a:t>for learning</a:t>
            </a:r>
            <a:endParaRPr lang="en-US"/>
          </a:p>
        </p:txBody>
      </p:sp>
      <p:sp>
        <p:nvSpPr>
          <p:cNvPr id="4" name="Slide Number Placeholder 3"/>
          <p:cNvSpPr>
            <a:spLocks noGrp="1"/>
          </p:cNvSpPr>
          <p:nvPr>
            <p:ph type="sldNum" sz="quarter" idx="12"/>
          </p:nvPr>
        </p:nvSpPr>
        <p:spPr/>
        <p:txBody>
          <a:bodyPr/>
          <a:lstStyle/>
          <a:p>
            <a:fld id="{1BD90C89-BB05-D647-8C9B-C2376028CB3D}" type="slidenum">
              <a:rPr lang="en-CA" smtClean="0"/>
              <a:pPr/>
              <a:t>7</a:t>
            </a:fld>
            <a:endParaRPr lang="en-CA"/>
          </a:p>
        </p:txBody>
      </p:sp>
    </p:spTree>
    <p:extLst>
      <p:ext uri="{BB962C8B-B14F-4D97-AF65-F5344CB8AC3E}">
        <p14:creationId xmlns:p14="http://schemas.microsoft.com/office/powerpoint/2010/main" val="28602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6256" y="1092993"/>
            <a:ext cx="11429998" cy="989849"/>
          </a:xfrm>
        </p:spPr>
        <p:txBody>
          <a:bodyPr>
            <a:normAutofit/>
          </a:bodyPr>
          <a:lstStyle/>
          <a:p>
            <a:r>
              <a:rPr lang="en-US" dirty="0"/>
              <a:t>Use Cases</a:t>
            </a:r>
            <a:endParaRPr lang="en-CA" dirty="0"/>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512378" y="2231422"/>
            <a:ext cx="11429999" cy="4846958"/>
          </a:xfrm>
        </p:spPr>
        <p:txBody>
          <a:bodyPr vert="horz" lIns="91440" tIns="45720" rIns="91440" bIns="45720" rtlCol="0" anchor="t">
            <a:normAutofit/>
          </a:bodyPr>
          <a:lstStyle/>
          <a:p>
            <a:pPr marL="0" indent="0" fontAlgn="base">
              <a:buNone/>
            </a:pPr>
            <a:r>
              <a:rPr lang="en-US" dirty="0">
                <a:latin typeface="Open Sans"/>
                <a:ea typeface="Open Sans"/>
                <a:cs typeface="Open Sans"/>
              </a:rPr>
              <a:t>The next two slides contain general use cases that can be customized for various learning contexts and disciplines (examples in slide notes). </a:t>
            </a:r>
            <a:br>
              <a:rPr lang="en-US" dirty="0">
                <a:latin typeface="Open Sans"/>
                <a:ea typeface="Open Sans"/>
                <a:cs typeface="Open Sans"/>
              </a:rPr>
            </a:br>
            <a:endParaRPr lang="en-US" dirty="0">
              <a:latin typeface="Open Sans"/>
              <a:ea typeface="Open Sans"/>
              <a:cs typeface="Open Sans"/>
            </a:endParaRPr>
          </a:p>
          <a:p>
            <a:pPr marL="457200" indent="-457200" algn="l">
              <a:buFont typeface="+mj-lt"/>
              <a:buAutoNum type="arabicPeriod"/>
            </a:pPr>
            <a:r>
              <a:rPr lang="en-CA" b="1" i="0" dirty="0">
                <a:solidFill>
                  <a:srgbClr val="1E3765"/>
                </a:solidFill>
                <a:effectLst/>
              </a:rPr>
              <a:t>Ideation and Brainstorming</a:t>
            </a:r>
            <a:r>
              <a:rPr lang="en-CA" b="0" i="0" dirty="0">
                <a:solidFill>
                  <a:srgbClr val="1E3765"/>
                </a:solidFill>
                <a:effectLst/>
              </a:rPr>
              <a:t>: AI prompts can spark ideas and new perspectives for projects and writing.</a:t>
            </a:r>
          </a:p>
          <a:p>
            <a:pPr marL="457200" indent="-457200" algn="l">
              <a:buFont typeface="+mj-lt"/>
              <a:buAutoNum type="arabicPeriod"/>
            </a:pPr>
            <a:r>
              <a:rPr lang="en-CA" b="1" i="0" dirty="0">
                <a:solidFill>
                  <a:srgbClr val="1E3765"/>
                </a:solidFill>
                <a:effectLst/>
              </a:rPr>
              <a:t>Personalized Learning</a:t>
            </a:r>
            <a:r>
              <a:rPr lang="en-CA" b="0" i="0" dirty="0">
                <a:solidFill>
                  <a:srgbClr val="1E3765"/>
                </a:solidFill>
                <a:effectLst/>
              </a:rPr>
              <a:t>: Adapt content and feedback to your skill level and learning style.</a:t>
            </a:r>
          </a:p>
          <a:p>
            <a:pPr marL="457200" indent="-457200" algn="l">
              <a:buFont typeface="+mj-lt"/>
              <a:buAutoNum type="arabicPeriod"/>
            </a:pPr>
            <a:r>
              <a:rPr lang="en-CA" b="1" i="0" dirty="0">
                <a:solidFill>
                  <a:srgbClr val="1E3765"/>
                </a:solidFill>
                <a:effectLst/>
              </a:rPr>
              <a:t>Coding and Programming Assistance</a:t>
            </a:r>
            <a:r>
              <a:rPr lang="en-CA" b="0" i="0" dirty="0">
                <a:solidFill>
                  <a:srgbClr val="1E3765"/>
                </a:solidFill>
                <a:effectLst/>
              </a:rPr>
              <a:t>: Use tools like Copilot suggest code, debug, and support learning—if allowed by your instructor.</a:t>
            </a: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8</a:t>
            </a:fld>
            <a:endParaRPr lang="en-CA"/>
          </a:p>
        </p:txBody>
      </p:sp>
    </p:spTree>
    <p:extLst>
      <p:ext uri="{BB962C8B-B14F-4D97-AF65-F5344CB8AC3E}">
        <p14:creationId xmlns:p14="http://schemas.microsoft.com/office/powerpoint/2010/main" val="58345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CAF7-22EA-46DA-B7B0-428962DD36B9}"/>
              </a:ext>
            </a:extLst>
          </p:cNvPr>
          <p:cNvSpPr>
            <a:spLocks noGrp="1"/>
          </p:cNvSpPr>
          <p:nvPr>
            <p:ph type="title"/>
          </p:nvPr>
        </p:nvSpPr>
        <p:spPr>
          <a:xfrm>
            <a:off x="381001" y="1098248"/>
            <a:ext cx="11429998" cy="989849"/>
          </a:xfrm>
        </p:spPr>
        <p:txBody>
          <a:bodyPr>
            <a:normAutofit/>
          </a:bodyPr>
          <a:lstStyle/>
          <a:p>
            <a:r>
              <a:rPr lang="en-US" dirty="0"/>
              <a:t>Use Cases (</a:t>
            </a:r>
            <a:r>
              <a:rPr lang="en-US" cap="none" dirty="0"/>
              <a:t>cont.</a:t>
            </a:r>
            <a:r>
              <a:rPr lang="en-US" dirty="0"/>
              <a:t>)</a:t>
            </a:r>
            <a:endParaRPr lang="en-CA" dirty="0"/>
          </a:p>
        </p:txBody>
      </p:sp>
      <p:sp>
        <p:nvSpPr>
          <p:cNvPr id="3" name="Content Placeholder 2">
            <a:extLst>
              <a:ext uri="{FF2B5EF4-FFF2-40B4-BE49-F238E27FC236}">
                <a16:creationId xmlns:a16="http://schemas.microsoft.com/office/drawing/2014/main" id="{53F9A07E-01C8-4DAF-9151-D4BE1B801C06}"/>
              </a:ext>
            </a:extLst>
          </p:cNvPr>
          <p:cNvSpPr>
            <a:spLocks noGrp="1"/>
          </p:cNvSpPr>
          <p:nvPr>
            <p:ph idx="1"/>
          </p:nvPr>
        </p:nvSpPr>
        <p:spPr>
          <a:xfrm>
            <a:off x="632899" y="2182695"/>
            <a:ext cx="10819141" cy="4846958"/>
          </a:xfrm>
        </p:spPr>
        <p:txBody>
          <a:bodyPr vert="horz" lIns="91440" tIns="45720" rIns="91440" bIns="45720" rtlCol="0" anchor="t">
            <a:normAutofit/>
          </a:bodyPr>
          <a:lstStyle/>
          <a:p>
            <a:pPr marL="0" indent="0" fontAlgn="base">
              <a:buNone/>
            </a:pPr>
            <a:endParaRPr lang="en-US" dirty="0">
              <a:latin typeface="Open Sans"/>
              <a:ea typeface="Open Sans"/>
              <a:cs typeface="Open Sans"/>
            </a:endParaRPr>
          </a:p>
          <a:p>
            <a:pPr marL="457200" indent="-457200" algn="l">
              <a:buFont typeface="+mj-lt"/>
              <a:buAutoNum type="arabicPeriod" startAt="4"/>
            </a:pPr>
            <a:r>
              <a:rPr lang="en-CA" b="1" i="0" dirty="0">
                <a:solidFill>
                  <a:srgbClr val="1E3765"/>
                </a:solidFill>
                <a:effectLst/>
              </a:rPr>
              <a:t>Formative Assessment/Tutoring</a:t>
            </a:r>
            <a:r>
              <a:rPr lang="en-CA" b="0" i="0" dirty="0">
                <a:solidFill>
                  <a:srgbClr val="1E3765"/>
                </a:solidFill>
                <a:effectLst/>
              </a:rPr>
              <a:t>: AI can create self-quizzes and offer feedback to reinforce foundational knowledge.</a:t>
            </a:r>
          </a:p>
          <a:p>
            <a:pPr marL="457200" indent="-457200" algn="l">
              <a:buFont typeface="+mj-lt"/>
              <a:buAutoNum type="arabicPeriod" startAt="4"/>
            </a:pPr>
            <a:r>
              <a:rPr lang="en-CA" b="1" i="0" dirty="0">
                <a:solidFill>
                  <a:srgbClr val="1E3765"/>
                </a:solidFill>
                <a:effectLst/>
              </a:rPr>
              <a:t>Research and Data Analysis</a:t>
            </a:r>
            <a:r>
              <a:rPr lang="en-CA" b="0" i="0" dirty="0">
                <a:solidFill>
                  <a:srgbClr val="1E3765"/>
                </a:solidFill>
                <a:effectLst/>
              </a:rPr>
              <a:t>: Help to analyze data, spot trends, and generate insights for research.</a:t>
            </a:r>
          </a:p>
          <a:p>
            <a:pPr marL="457200" indent="-457200" algn="l">
              <a:buFont typeface="+mj-lt"/>
              <a:buAutoNum type="arabicPeriod" startAt="4"/>
            </a:pPr>
            <a:r>
              <a:rPr lang="en-CA" b="1" i="0" dirty="0">
                <a:solidFill>
                  <a:srgbClr val="1E3765"/>
                </a:solidFill>
                <a:effectLst/>
              </a:rPr>
              <a:t>Editing and Proofreading</a:t>
            </a:r>
            <a:r>
              <a:rPr lang="en-CA" b="0" i="0" dirty="0">
                <a:solidFill>
                  <a:srgbClr val="1E3765"/>
                </a:solidFill>
                <a:effectLst/>
              </a:rPr>
              <a:t>: Improve grammar, style, and clarity in written work.</a:t>
            </a:r>
          </a:p>
          <a:p>
            <a:pPr marL="457200" indent="-457200" algn="l">
              <a:buFont typeface="+mj-lt"/>
              <a:buAutoNum type="arabicPeriod" startAt="4"/>
            </a:pPr>
            <a:r>
              <a:rPr lang="en-CA" b="1" i="0" dirty="0">
                <a:solidFill>
                  <a:srgbClr val="1E3765"/>
                </a:solidFill>
                <a:effectLst/>
              </a:rPr>
              <a:t>Image Generation and Analysis</a:t>
            </a:r>
            <a:r>
              <a:rPr lang="en-CA" b="0" i="0" dirty="0">
                <a:solidFill>
                  <a:srgbClr val="1E3765"/>
                </a:solidFill>
                <a:effectLst/>
              </a:rPr>
              <a:t>: Assist with creating or interpreting images from text or visual input.</a:t>
            </a:r>
          </a:p>
        </p:txBody>
      </p:sp>
      <p:sp>
        <p:nvSpPr>
          <p:cNvPr id="5" name="Slide Number Placeholder 4">
            <a:extLst>
              <a:ext uri="{FF2B5EF4-FFF2-40B4-BE49-F238E27FC236}">
                <a16:creationId xmlns:a16="http://schemas.microsoft.com/office/drawing/2014/main" id="{79804CB2-0AB8-F0BF-AD46-F990C2CA034B}"/>
              </a:ext>
            </a:extLst>
          </p:cNvPr>
          <p:cNvSpPr>
            <a:spLocks noGrp="1"/>
          </p:cNvSpPr>
          <p:nvPr>
            <p:ph type="sldNum" sz="quarter" idx="4294967295"/>
          </p:nvPr>
        </p:nvSpPr>
        <p:spPr>
          <a:xfrm>
            <a:off x="11099800" y="6431557"/>
            <a:ext cx="711199" cy="260079"/>
          </a:xfrm>
        </p:spPr>
        <p:txBody>
          <a:bodyPr/>
          <a:lstStyle/>
          <a:p>
            <a:fld id="{1BD90C89-BB05-D647-8C9B-C2376028CB3D}" type="slidenum">
              <a:rPr lang="en-CA" smtClean="0"/>
              <a:pPr/>
              <a:t>9</a:t>
            </a:fld>
            <a:endParaRPr lang="en-CA"/>
          </a:p>
        </p:txBody>
      </p:sp>
    </p:spTree>
    <p:extLst>
      <p:ext uri="{BB962C8B-B14F-4D97-AF65-F5344CB8AC3E}">
        <p14:creationId xmlns:p14="http://schemas.microsoft.com/office/powerpoint/2010/main" val="533537154"/>
      </p:ext>
    </p:extLst>
  </p:cSld>
  <p:clrMapOvr>
    <a:masterClrMapping/>
  </p:clrMapOvr>
</p:sld>
</file>

<file path=ppt/theme/theme1.xml><?xml version="1.0" encoding="utf-8"?>
<a:theme xmlns:a="http://schemas.openxmlformats.org/drawingml/2006/main" name="U of T Defy Gravity 2021">
  <a:themeElements>
    <a:clrScheme name="University of Toronto 2022">
      <a:dk1>
        <a:srgbClr val="000000"/>
      </a:dk1>
      <a:lt1>
        <a:srgbClr val="FFFFFF"/>
      </a:lt1>
      <a:dk2>
        <a:srgbClr val="1E3765"/>
      </a:dk2>
      <a:lt2>
        <a:srgbClr val="D0D1C9"/>
      </a:lt2>
      <a:accent1>
        <a:srgbClr val="007FA3"/>
      </a:accent1>
      <a:accent2>
        <a:srgbClr val="6D2479"/>
      </a:accent2>
      <a:accent3>
        <a:srgbClr val="DC4633"/>
      </a:accent3>
      <a:accent4>
        <a:srgbClr val="F1C500"/>
      </a:accent4>
      <a:accent5>
        <a:srgbClr val="AB1368"/>
      </a:accent5>
      <a:accent6>
        <a:srgbClr val="0D534D"/>
      </a:accent6>
      <a:hlink>
        <a:srgbClr val="007FA3"/>
      </a:hlink>
      <a:folHlink>
        <a:srgbClr val="007F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custClrLst>
    <a:custClr name="Pantone Cool Gray 2">
      <a:srgbClr val="D0D1C9"/>
    </a:custClr>
    <a:custClr name="Pantone 376">
      <a:srgbClr val="8DBF2E"/>
    </a:custClr>
    <a:custClr name="Pantone 3285">
      <a:srgbClr val="00A189"/>
    </a:custClr>
    <a:custClr name="Pantone 2985">
      <a:srgbClr val="6FC7EA"/>
    </a:custClr>
    <a:custClr name="Pantone 663">
      <a:srgbClr val="007FA3"/>
    </a:custClr>
    <a:custClr name="Pantone 2613">
      <a:srgbClr val="6D247A"/>
    </a:custClr>
    <a:custClr name="Pantone Warm Red">
      <a:srgbClr val="DC4633"/>
    </a:custClr>
    <a:custClr name="Pantone 7406">
      <a:srgbClr val="F1C500"/>
    </a:custClr>
    <a:custClr name="Pantone 227">
      <a:srgbClr val="AB1368"/>
    </a:custClr>
    <a:custClr name="Pantone 7722">
      <a:srgbClr val="0D534D"/>
    </a:custClr>
    <a:custClr name="80% Pantone Cool Gray 2">
      <a:srgbClr val="D7D8D1"/>
    </a:custClr>
    <a:custClr name="80% Pantone 376">
      <a:srgbClr val="A4CC58"/>
    </a:custClr>
    <a:custClr name="80% Pantone 3285">
      <a:srgbClr val="33B4A1"/>
    </a:custClr>
    <a:custClr name="80% Pantone 2985">
      <a:srgbClr val="8CD2EE"/>
    </a:custClr>
    <a:custClr name="80% Pantone 663">
      <a:srgbClr val="3399B5"/>
    </a:custClr>
    <a:custClr name="80% Pantone 2613">
      <a:srgbClr val="8A5095"/>
    </a:custClr>
    <a:custClr name="80% Pantone Warm Red">
      <a:srgbClr val="E36B5C"/>
    </a:custClr>
    <a:custClr name="80% Pantone 7406">
      <a:srgbClr val="F4D133"/>
    </a:custClr>
    <a:custClr name="80% Pantone 227">
      <a:srgbClr val="BC4286"/>
    </a:custClr>
    <a:custClr name="80% Pantone 7722">
      <a:srgbClr val="3D7571"/>
    </a:custClr>
    <a:custClr name="50% Pantone Cool Gray 2">
      <a:srgbClr val="E7E8E4"/>
    </a:custClr>
    <a:custClr name="50% Pantone 376">
      <a:srgbClr val="C6DF96"/>
    </a:custClr>
    <a:custClr name="50% Pantone 3285">
      <a:srgbClr val="80D0C4"/>
    </a:custClr>
    <a:custClr name="50% Pantone 2985">
      <a:srgbClr val="B7E3F4"/>
    </a:custClr>
    <a:custClr name="50% Pantone 663">
      <a:srgbClr val="80BFD1"/>
    </a:custClr>
    <a:custClr name="50% Pantone 2613">
      <a:srgbClr val="B691BC"/>
    </a:custClr>
    <a:custClr name="50% Pantone Warm Red">
      <a:srgbClr val="EDA299"/>
    </a:custClr>
    <a:custClr name="50% Pantone 7406">
      <a:srgbClr val="F8E280"/>
    </a:custClr>
    <a:custClr name="50% Pantone 227">
      <a:srgbClr val="D589B3"/>
    </a:custClr>
    <a:custClr name="50% Pantone 7722">
      <a:srgbClr val="86A9A6"/>
    </a:custClr>
    <a:custClr name="25% Pantone Cool Gray 2">
      <a:srgbClr val="F3F3F1"/>
    </a:custClr>
    <a:custClr name="25% Pantone 376">
      <a:srgbClr val="E2EFCB"/>
    </a:custClr>
    <a:custClr name="25% Pantone 3285">
      <a:srgbClr val="BFE7E1"/>
    </a:custClr>
    <a:custClr name="25% Pantone 2985">
      <a:srgbClr val="DBF1FA"/>
    </a:custClr>
    <a:custClr name="25% Pantone 663">
      <a:srgbClr val="BFDFE8"/>
    </a:custClr>
    <a:custClr name="25% Pantone 2613">
      <a:srgbClr val="DAC8DE"/>
    </a:custClr>
    <a:custClr name="25% Pantone Warm Red">
      <a:srgbClr val="F6D1CC"/>
    </a:custClr>
    <a:custClr name="25% Pantone 7406">
      <a:srgbClr val="FBF0BF"/>
    </a:custClr>
    <a:custClr name="25% Pantone 227">
      <a:srgbClr val="EAC4D9"/>
    </a:custClr>
    <a:custClr name="25% Pantone 7722">
      <a:srgbClr val="C2D4D2"/>
    </a:custClr>
  </a:custClrLst>
  <a:extLst>
    <a:ext uri="{05A4C25C-085E-4340-85A3-A5531E510DB2}">
      <thm15:themeFamily xmlns:thm15="http://schemas.microsoft.com/office/thememl/2012/main" name="DefyGravity-Template-4c-FINAL" id="{27AE89B6-AE73-7147-9415-5A70A1FD918B}" vid="{6C16C174-1EC8-5B47-9EBB-EB75FAEE11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774a7f-7d82-4a2a-b506-5a8432af408e" xsi:nil="true"/>
    <lcf76f155ced4ddcb4097134ff3c332f xmlns="52f2a0fb-ec49-4e16-bb23-50b544ec917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B62D39150C9B4BB366EF708770ED2D" ma:contentTypeVersion="17" ma:contentTypeDescription="Create a new document." ma:contentTypeScope="" ma:versionID="082972812008efdff0d1043be45fe3a0">
  <xsd:schema xmlns:xsd="http://www.w3.org/2001/XMLSchema" xmlns:xs="http://www.w3.org/2001/XMLSchema" xmlns:p="http://schemas.microsoft.com/office/2006/metadata/properties" xmlns:ns2="52f2a0fb-ec49-4e16-bb23-50b544ec9173" xmlns:ns3="94774a7f-7d82-4a2a-b506-5a8432af408e" targetNamespace="http://schemas.microsoft.com/office/2006/metadata/properties" ma:root="true" ma:fieldsID="accc42c377bf6f012c7dce9c30d2be50" ns2:_="" ns3:_="">
    <xsd:import namespace="52f2a0fb-ec49-4e16-bb23-50b544ec9173"/>
    <xsd:import namespace="94774a7f-7d82-4a2a-b506-5a8432af40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f2a0fb-ec49-4e16-bb23-50b544ec91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774a7f-7d82-4a2a-b506-5a8432af40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52c836-b54a-46da-8ff5-0612cdc7348b}" ma:internalName="TaxCatchAll" ma:showField="CatchAllData" ma:web="94774a7f-7d82-4a2a-b506-5a8432af40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858AE-DC94-4CE0-8E5F-5957B1FDCAAE}">
  <ds:schemaRefs>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52f2a0fb-ec49-4e16-bb23-50b544ec9173"/>
    <ds:schemaRef ds:uri="http://purl.org/dc/dcmitype/"/>
    <ds:schemaRef ds:uri="http://purl.org/dc/terms/"/>
    <ds:schemaRef ds:uri="94774a7f-7d82-4a2a-b506-5a8432af408e"/>
    <ds:schemaRef ds:uri="http://schemas.microsoft.com/office/2006/metadata/properties"/>
  </ds:schemaRefs>
</ds:datastoreItem>
</file>

<file path=customXml/itemProps2.xml><?xml version="1.0" encoding="utf-8"?>
<ds:datastoreItem xmlns:ds="http://schemas.openxmlformats.org/officeDocument/2006/customXml" ds:itemID="{9B294A93-A80C-460D-BCCC-6E71457DBDFC}">
  <ds:schemaRefs>
    <ds:schemaRef ds:uri="http://schemas.microsoft.com/sharepoint/v3/contenttype/forms"/>
  </ds:schemaRefs>
</ds:datastoreItem>
</file>

<file path=customXml/itemProps3.xml><?xml version="1.0" encoding="utf-8"?>
<ds:datastoreItem xmlns:ds="http://schemas.openxmlformats.org/officeDocument/2006/customXml" ds:itemID="{AE828CD0-ECEA-4B8C-86EA-6E6D09A71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f2a0fb-ec49-4e16-bb23-50b544ec9173"/>
    <ds:schemaRef ds:uri="94774a7f-7d82-4a2a-b506-5a8432af40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emplate/>
  <TotalTime>720</TotalTime>
  <Words>2367</Words>
  <Application>Microsoft Office PowerPoint</Application>
  <PresentationFormat>Widescreen</PresentationFormat>
  <Paragraphs>183</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 of T Defy Gravity 2021</vt:lpstr>
      <vt:lpstr>PowerPoint Presentation</vt:lpstr>
      <vt:lpstr>Recommended Tools </vt:lpstr>
      <vt:lpstr>Recommended Tools at UofT </vt:lpstr>
      <vt:lpstr>Recommended tools at UofT</vt:lpstr>
      <vt:lpstr>Copyright and citation</vt:lpstr>
      <vt:lpstr>Copyright and citation</vt:lpstr>
      <vt:lpstr>Example use cases  for learning</vt:lpstr>
      <vt:lpstr>Use Cases</vt:lpstr>
      <vt:lpstr>Use Cases (cont.)</vt:lpstr>
      <vt:lpstr>Writing  effective Prompts</vt:lpstr>
      <vt:lpstr>Writing effective prompts</vt:lpstr>
      <vt:lpstr>3 Ps Framework – example 1</vt:lpstr>
      <vt:lpstr>3 Ps Framework – Example 2</vt:lpstr>
      <vt:lpstr>limitations</vt:lpstr>
      <vt:lpstr>Chain-of-Thought Reasoning</vt:lpstr>
      <vt:lpstr>Three takeaways</vt:lpstr>
      <vt:lpstr>Read more</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update- June 24, 2024</dc:title>
  <dc:creator>Rahul Gupta</dc:creator>
  <cp:lastModifiedBy>William Heikoop</cp:lastModifiedBy>
  <cp:revision>403</cp:revision>
  <cp:lastPrinted>2024-07-08T12:54:55Z</cp:lastPrinted>
  <dcterms:created xsi:type="dcterms:W3CDTF">2024-06-24T20:07:18Z</dcterms:created>
  <dcterms:modified xsi:type="dcterms:W3CDTF">2025-06-06T18:58:10Z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0x010100E9B62D39150C9B4BB366EF708770ED2D</vt:lpwstr>
  </property>
  <property fmtid="{D5CDD505-2E9C-101B-9397-08002B2CF9AE}" pid="3" name="MediaServiceImageTags">
    <vt:lpwstr/>
  </property>
</Properties>
</file>