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3"/>
  </p:notesMasterIdLst>
  <p:sldIdLst>
    <p:sldId id="2147470277" r:id="rId5"/>
    <p:sldId id="2147470279" r:id="rId6"/>
    <p:sldId id="301" r:id="rId7"/>
    <p:sldId id="2147470254" r:id="rId8"/>
    <p:sldId id="2147470222" r:id="rId9"/>
    <p:sldId id="2147470256" r:id="rId10"/>
    <p:sldId id="2147470278" r:id="rId11"/>
    <p:sldId id="2147470268" r:id="rId12"/>
    <p:sldId id="2147470211" r:id="rId13"/>
    <p:sldId id="2147470262" r:id="rId14"/>
    <p:sldId id="2147470212" r:id="rId15"/>
    <p:sldId id="2147470264" r:id="rId16"/>
    <p:sldId id="2147470267" r:id="rId17"/>
    <p:sldId id="2147470266" r:id="rId18"/>
    <p:sldId id="2147470269" r:id="rId19"/>
    <p:sldId id="2147470274" r:id="rId20"/>
    <p:sldId id="2147470276" r:id="rId21"/>
    <p:sldId id="214747028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D25712-95E5-0F4E-485E-7618C04DA28B}" name="Annie Hua" initials="AH" userId="S::a.hua@utoronto.ca::3edc1231-8adc-49c1-a7b4-033da00f54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94"/>
    <a:srgbClr val="1E3664"/>
    <a:srgbClr val="FF9900"/>
    <a:srgbClr val="F1C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D6829-7EB5-C6C8-ACD3-75D5AF1FA1BA}" v="24" dt="2025-06-05T20:46:17.222"/>
    <p1510:client id="{6180B9BE-4D17-1D49-5876-66FE9AD43E63}" v="4" dt="2025-06-06T18:57:42.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Heikoop" userId="S::will.heikoop@utoronto.ca::1f03d2dc-a599-4eab-9c6f-ff5d93b71a69" providerId="AD" clId="Web-{41AD6829-7EB5-C6C8-ACD3-75D5AF1FA1BA}"/>
    <pc:docChg chg="addSld delSld modSld">
      <pc:chgData name="William Heikoop" userId="S::will.heikoop@utoronto.ca::1f03d2dc-a599-4eab-9c6f-ff5d93b71a69" providerId="AD" clId="Web-{41AD6829-7EB5-C6C8-ACD3-75D5AF1FA1BA}" dt="2025-06-05T20:46:17.207" v="17" actId="1076"/>
      <pc:docMkLst>
        <pc:docMk/>
      </pc:docMkLst>
      <pc:sldChg chg="modSp">
        <pc:chgData name="William Heikoop" userId="S::will.heikoop@utoronto.ca::1f03d2dc-a599-4eab-9c6f-ff5d93b71a69" providerId="AD" clId="Web-{41AD6829-7EB5-C6C8-ACD3-75D5AF1FA1BA}" dt="2025-06-05T20:46:17.207" v="17" actId="1076"/>
        <pc:sldMkLst>
          <pc:docMk/>
          <pc:sldMk cId="854631180" sldId="2147470280"/>
        </pc:sldMkLst>
        <pc:spChg chg="mod">
          <ac:chgData name="William Heikoop" userId="S::will.heikoop@utoronto.ca::1f03d2dc-a599-4eab-9c6f-ff5d93b71a69" providerId="AD" clId="Web-{41AD6829-7EB5-C6C8-ACD3-75D5AF1FA1BA}" dt="2025-06-05T20:46:11.707" v="15" actId="1076"/>
          <ac:spMkLst>
            <pc:docMk/>
            <pc:sldMk cId="854631180" sldId="2147470280"/>
            <ac:spMk id="8" creationId="{0E6D8EB0-C732-6CB2-DF88-F24AC47FC84B}"/>
          </ac:spMkLst>
        </pc:spChg>
        <pc:picChg chg="mod">
          <ac:chgData name="William Heikoop" userId="S::will.heikoop@utoronto.ca::1f03d2dc-a599-4eab-9c6f-ff5d93b71a69" providerId="AD" clId="Web-{41AD6829-7EB5-C6C8-ACD3-75D5AF1FA1BA}" dt="2025-06-05T20:46:17.207" v="17" actId="1076"/>
          <ac:picMkLst>
            <pc:docMk/>
            <pc:sldMk cId="854631180" sldId="2147470280"/>
            <ac:picMk id="1028" creationId="{5D00B802-EAB7-94BF-1B26-6661B2611D0E}"/>
          </ac:picMkLst>
        </pc:picChg>
      </pc:sldChg>
      <pc:sldChg chg="addSp delSp modSp add del replId">
        <pc:chgData name="William Heikoop" userId="S::will.heikoop@utoronto.ca::1f03d2dc-a599-4eab-9c6f-ff5d93b71a69" providerId="AD" clId="Web-{41AD6829-7EB5-C6C8-ACD3-75D5AF1FA1BA}" dt="2025-06-05T20:46:01.253" v="12"/>
        <pc:sldMkLst>
          <pc:docMk/>
          <pc:sldMk cId="1247939608" sldId="2147470281"/>
        </pc:sldMkLst>
        <pc:spChg chg="add mod">
          <ac:chgData name="William Heikoop" userId="S::will.heikoop@utoronto.ca::1f03d2dc-a599-4eab-9c6f-ff5d93b71a69" providerId="AD" clId="Web-{41AD6829-7EB5-C6C8-ACD3-75D5AF1FA1BA}" dt="2025-06-05T20:45:51.066" v="11"/>
          <ac:spMkLst>
            <pc:docMk/>
            <pc:sldMk cId="1247939608" sldId="2147470281"/>
            <ac:spMk id="3" creationId="{5C1313B7-C5F4-6A77-3039-0D772BD9A61C}"/>
          </ac:spMkLst>
        </pc:spChg>
        <pc:spChg chg="del mod">
          <ac:chgData name="William Heikoop" userId="S::will.heikoop@utoronto.ca::1f03d2dc-a599-4eab-9c6f-ff5d93b71a69" providerId="AD" clId="Web-{41AD6829-7EB5-C6C8-ACD3-75D5AF1FA1BA}" dt="2025-06-05T20:45:40.925" v="8"/>
          <ac:spMkLst>
            <pc:docMk/>
            <pc:sldMk cId="1247939608" sldId="2147470281"/>
            <ac:spMk id="8" creationId="{02C38B36-A748-9ADC-479F-8CA957597D05}"/>
          </ac:spMkLst>
        </pc:spChg>
        <pc:picChg chg="mod">
          <ac:chgData name="William Heikoop" userId="S::will.heikoop@utoronto.ca::1f03d2dc-a599-4eab-9c6f-ff5d93b71a69" providerId="AD" clId="Web-{41AD6829-7EB5-C6C8-ACD3-75D5AF1FA1BA}" dt="2025-06-05T20:45:48.737" v="9" actId="1076"/>
          <ac:picMkLst>
            <pc:docMk/>
            <pc:sldMk cId="1247939608" sldId="2147470281"/>
            <ac:picMk id="1028" creationId="{D1F6BAE2-FD1A-E151-71E3-6A1167F0C1FE}"/>
          </ac:picMkLst>
        </pc:picChg>
      </pc:sldChg>
    </pc:docChg>
  </pc:docChgLst>
  <pc:docChgLst>
    <pc:chgData name="William Heikoop" userId="S::will.heikoop@utoronto.ca::1f03d2dc-a599-4eab-9c6f-ff5d93b71a69" providerId="AD" clId="Web-{6180B9BE-4D17-1D49-5876-66FE9AD43E63}"/>
    <pc:docChg chg="addSld delSld">
      <pc:chgData name="William Heikoop" userId="S::will.heikoop@utoronto.ca::1f03d2dc-a599-4eab-9c6f-ff5d93b71a69" providerId="AD" clId="Web-{6180B9BE-4D17-1D49-5876-66FE9AD43E63}" dt="2025-06-06T18:57:42.486" v="3"/>
      <pc:docMkLst>
        <pc:docMk/>
      </pc:docMkLst>
      <pc:sldChg chg="del">
        <pc:chgData name="William Heikoop" userId="S::will.heikoop@utoronto.ca::1f03d2dc-a599-4eab-9c6f-ff5d93b71a69" providerId="AD" clId="Web-{6180B9BE-4D17-1D49-5876-66FE9AD43E63}" dt="2025-06-06T18:57:41.376" v="2"/>
        <pc:sldMkLst>
          <pc:docMk/>
          <pc:sldMk cId="854631180" sldId="2147470280"/>
        </pc:sldMkLst>
      </pc:sldChg>
      <pc:sldChg chg="add del">
        <pc:chgData name="William Heikoop" userId="S::will.heikoop@utoronto.ca::1f03d2dc-a599-4eab-9c6f-ff5d93b71a69" providerId="AD" clId="Web-{6180B9BE-4D17-1D49-5876-66FE9AD43E63}" dt="2025-06-06T18:57:42.486" v="3"/>
        <pc:sldMkLst>
          <pc:docMk/>
          <pc:sldMk cId="3173966392" sldId="2147470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0163912-6D40-4C5D-90CF-46520CFAB9E2}" type="datetimeFigureOut">
              <a:rPr lang="en-CA" smtClean="0"/>
              <a:t>2025-06-06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C487BB7-A64C-4A9D-87D9-BD65EF936EBF}" type="slidenum">
              <a:rPr lang="en-CA" smtClean="0"/>
              <a:t>‹#›</a:t>
            </a:fld>
            <a:endParaRPr lang="en-CA"/>
          </a:p>
        </p:txBody>
      </p:sp>
    </p:spTree>
    <p:extLst>
      <p:ext uri="{BB962C8B-B14F-4D97-AF65-F5344CB8AC3E}">
        <p14:creationId xmlns:p14="http://schemas.microsoft.com/office/powerpoint/2010/main" val="200030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public domain</a:t>
            </a:r>
            <a:br>
              <a:rPr lang="en-US"/>
            </a:br>
            <a:r>
              <a:rPr lang="en-US"/>
              <a:t>https://</a:t>
            </a:r>
            <a:r>
              <a:rPr lang="en-US" err="1"/>
              <a:t>www.pexels.com</a:t>
            </a:r>
            <a:r>
              <a:rPr lang="en-US"/>
              <a:t>/photo/multiethnic-students-doing-homework-together-in-library-5940716/</a:t>
            </a:r>
          </a:p>
        </p:txBody>
      </p:sp>
      <p:sp>
        <p:nvSpPr>
          <p:cNvPr id="4" name="Slide Number Placeholder 3"/>
          <p:cNvSpPr>
            <a:spLocks noGrp="1"/>
          </p:cNvSpPr>
          <p:nvPr>
            <p:ph type="sldNum" sz="quarter" idx="5"/>
          </p:nvPr>
        </p:nvSpPr>
        <p:spPr/>
        <p:txBody>
          <a:bodyPr/>
          <a:lstStyle/>
          <a:p>
            <a:fld id="{3C487BB7-A64C-4A9D-87D9-BD65EF936EBF}" type="slidenum">
              <a:rPr lang="en-CA" smtClean="0"/>
              <a:t>1</a:t>
            </a:fld>
            <a:endParaRPr lang="en-CA"/>
          </a:p>
        </p:txBody>
      </p:sp>
    </p:spTree>
    <p:extLst>
      <p:ext uri="{BB962C8B-B14F-4D97-AF65-F5344CB8AC3E}">
        <p14:creationId xmlns:p14="http://schemas.microsoft.com/office/powerpoint/2010/main" val="178132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err="1"/>
              <a:t>GenAI</a:t>
            </a:r>
            <a:r>
              <a:rPr lang="en-CA"/>
              <a:t>  is a powerful tool that requires significant energy resources to operate, particularly due to the high computational demands of training and running large models. This energy consumption can contribute to increased carbon emissions and environmental impact. However, there are sustainability initiatives that can help mitigate these effects. For instance, optimizing energy efficiency in data centers, using renewable energy sources, and improving the algorithms using methods described below may reduce computational load. While responsible development practices, such as focusing on energy-efficient model training and deployment may lessen the environmental footprint, this remains a significant concern as the use of AI-enabled tools increases.  </a:t>
            </a:r>
          </a:p>
          <a:p>
            <a:endParaRPr lang="en-CA"/>
          </a:p>
          <a:p>
            <a:r>
              <a:rPr lang="en-CA"/>
              <a:t>Image: Public domain</a:t>
            </a:r>
          </a:p>
          <a:p>
            <a:r>
              <a:rPr lang="en-CA"/>
              <a:t>https://</a:t>
            </a:r>
            <a:r>
              <a:rPr lang="en-CA" err="1"/>
              <a:t>commons.wikimedia.org</a:t>
            </a:r>
            <a:r>
              <a:rPr lang="en-CA"/>
              <a:t>/wiki/</a:t>
            </a:r>
            <a:r>
              <a:rPr lang="en-CA" err="1"/>
              <a:t>File:Renewable_Energy_on_the_Grid.jpg</a:t>
            </a:r>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14</a:t>
            </a:fld>
            <a:endParaRPr lang="en-CA"/>
          </a:p>
        </p:txBody>
      </p:sp>
    </p:spTree>
    <p:extLst>
      <p:ext uri="{BB962C8B-B14F-4D97-AF65-F5344CB8AC3E}">
        <p14:creationId xmlns:p14="http://schemas.microsoft.com/office/powerpoint/2010/main" val="76635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CA"/>
              <a:t>As people worry more about how sustainable Generative AI tools are, developers are working on making them more efficient. One way they do this is by </a:t>
            </a:r>
            <a:r>
              <a:rPr lang="en-CA" b="1"/>
              <a:t>cleaning up the data </a:t>
            </a:r>
            <a:r>
              <a:rPr lang="en-CA"/>
              <a:t>before training the AI. Raw text from the internet often has repeated phrases, low-quality content, personal information, and mixed languages. By removing these, the AI can learn better and faster. This process helps reduce the amount of computing power needed. </a:t>
            </a:r>
          </a:p>
          <a:p>
            <a:pPr marL="0" indent="0" fontAlgn="base">
              <a:buNone/>
            </a:pPr>
            <a:r>
              <a:rPr lang="en-CA"/>
              <a:t>Another method is called </a:t>
            </a:r>
            <a:r>
              <a:rPr lang="en-CA" b="1"/>
              <a:t>Retrieval-Augmented Generation (RAG).</a:t>
            </a:r>
            <a:r>
              <a:rPr lang="en-CA"/>
              <a:t> Since AI models are trained on fixed data and can't access new information on their own, they might give wrong answers about recent events. RAG helps by letting the AI look up information from sources like Wikipedia or news articles before answering. This makes the AI's responses more accurate and up-to-date without needing constant retraining. </a:t>
            </a:r>
          </a:p>
          <a:p>
            <a:pPr marL="0" indent="0" fontAlgn="base">
              <a:buNone/>
            </a:pPr>
            <a:r>
              <a:rPr lang="en-CA"/>
              <a:t>Additionally, </a:t>
            </a:r>
            <a:r>
              <a:rPr lang="en-CA" b="1"/>
              <a:t>Chain-of-Thought reasoning (</a:t>
            </a:r>
            <a:r>
              <a:rPr lang="en-CA" b="1" err="1"/>
              <a:t>CoT</a:t>
            </a:r>
            <a:r>
              <a:rPr lang="en-CA" b="1"/>
              <a:t>) </a:t>
            </a:r>
            <a:r>
              <a:rPr lang="en-CA"/>
              <a:t>helps AI handle complex problems by breaking them down into smaller steps and explaining each one clearly. This makes the answers more accurate and easier to understand, especially for tasks involving logic, math, or puzzles. </a:t>
            </a:r>
          </a:p>
          <a:p>
            <a:pPr marL="0" indent="0" fontAlgn="base">
              <a:buNone/>
            </a:pPr>
            <a:r>
              <a:rPr lang="en-CA"/>
              <a:t>By using these techniques, developers can create AI systems that are more efficient, accurate, and better suited for real-world use. </a:t>
            </a:r>
          </a:p>
          <a:p>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15</a:t>
            </a:fld>
            <a:endParaRPr lang="en-CA"/>
          </a:p>
        </p:txBody>
      </p:sp>
    </p:spTree>
    <p:extLst>
      <p:ext uri="{BB962C8B-B14F-4D97-AF65-F5344CB8AC3E}">
        <p14:creationId xmlns:p14="http://schemas.microsoft.com/office/powerpoint/2010/main" val="178620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16</a:t>
            </a:fld>
            <a:endParaRPr lang="en-CA"/>
          </a:p>
        </p:txBody>
      </p:sp>
    </p:spTree>
    <p:extLst>
      <p:ext uri="{BB962C8B-B14F-4D97-AF65-F5344CB8AC3E}">
        <p14:creationId xmlns:p14="http://schemas.microsoft.com/office/powerpoint/2010/main" val="418079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17</a:t>
            </a:fld>
            <a:endParaRPr lang="en-CA"/>
          </a:p>
        </p:txBody>
      </p:sp>
    </p:spTree>
    <p:extLst>
      <p:ext uri="{BB962C8B-B14F-4D97-AF65-F5344CB8AC3E}">
        <p14:creationId xmlns:p14="http://schemas.microsoft.com/office/powerpoint/2010/main" val="859223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BD8EC-ED69-FD24-DD70-304112E4E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EA2D7-EC73-24BB-7C2B-8C11CE67C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ECC3F-A286-013E-348A-7B1E1AB9B18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2CCBFF90-BD0B-FD47-3F76-88E03C9A1DB2}"/>
              </a:ext>
            </a:extLst>
          </p:cNvPr>
          <p:cNvSpPr>
            <a:spLocks noGrp="1"/>
          </p:cNvSpPr>
          <p:nvPr>
            <p:ph type="sldNum" sz="quarter" idx="5"/>
          </p:nvPr>
        </p:nvSpPr>
        <p:spPr/>
        <p:txBody>
          <a:bodyPr/>
          <a:lstStyle/>
          <a:p>
            <a:fld id="{3C487BB7-A64C-4A9D-87D9-BD65EF936EBF}" type="slidenum">
              <a:rPr lang="en-CA" smtClean="0"/>
              <a:t>18</a:t>
            </a:fld>
            <a:endParaRPr lang="en-CA"/>
          </a:p>
        </p:txBody>
      </p:sp>
    </p:spTree>
    <p:extLst>
      <p:ext uri="{BB962C8B-B14F-4D97-AF65-F5344CB8AC3E}">
        <p14:creationId xmlns:p14="http://schemas.microsoft.com/office/powerpoint/2010/main" val="111994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err="1">
                <a:solidFill>
                  <a:srgbClr val="1E3765"/>
                </a:solidFill>
                <a:effectLst/>
                <a:latin typeface="Open Sans" panose="020B0606030504020204" pitchFamily="34" charset="0"/>
              </a:rPr>
              <a:t>GenAI</a:t>
            </a:r>
            <a:r>
              <a:rPr lang="en-US" sz="1800" b="0" i="0" u="none" strike="noStrike">
                <a:solidFill>
                  <a:srgbClr val="1E3765"/>
                </a:solidFill>
                <a:effectLst/>
                <a:latin typeface="Open Sans" panose="020B0606030504020204" pitchFamily="34" charset="0"/>
              </a:rPr>
              <a:t> models learn patterns by analyzing large sets of examples to generate new content based on a user's descriptive prompt or instruction. Understanding how these powerful tools work can help you use them effectively to simplify and accelerate everyday tasks.  Examples you may be familiar with include grammar checkers, music recommendations, customer support chatbots, or agents such as Microsoft Copilot or ChatGPT for question responses or content creation. </a:t>
            </a:r>
            <a:r>
              <a:rPr lang="en-US" sz="1800" b="0" i="0">
                <a:solidFill>
                  <a:srgbClr val="000000"/>
                </a:solidFill>
                <a:effectLst/>
                <a:latin typeface="Open Sans" panose="020B0606030504020204" pitchFamily="34" charset="0"/>
              </a:rPr>
              <a:t>​</a:t>
            </a:r>
          </a:p>
          <a:p>
            <a:endParaRPr lang="en-US" sz="1800" b="0" i="0">
              <a:solidFill>
                <a:srgbClr val="000000"/>
              </a:solidFill>
              <a:effectLst/>
              <a:latin typeface="Open Sans" panose="020B0606030504020204" pitchFamily="34" charset="0"/>
            </a:endParaRPr>
          </a:p>
          <a:p>
            <a:r>
              <a:rPr lang="en-US" sz="1800" b="0" i="0">
                <a:solidFill>
                  <a:srgbClr val="000000"/>
                </a:solidFill>
                <a:effectLst/>
                <a:latin typeface="Open Sans" panose="020B0606030504020204" pitchFamily="34" charset="0"/>
              </a:rPr>
              <a:t>Image from </a:t>
            </a:r>
            <a:r>
              <a:rPr lang="en-US" sz="1800" b="0" i="0" err="1">
                <a:solidFill>
                  <a:srgbClr val="000000"/>
                </a:solidFill>
                <a:effectLst/>
                <a:latin typeface="Open Sans" panose="020B0606030504020204" pitchFamily="34" charset="0"/>
              </a:rPr>
              <a:t>Pixabay</a:t>
            </a:r>
            <a:r>
              <a:rPr lang="en-US" sz="1800" b="0" i="0">
                <a:solidFill>
                  <a:srgbClr val="000000"/>
                </a:solidFill>
                <a:effectLst/>
                <a:latin typeface="Open Sans" panose="020B0606030504020204" pitchFamily="34" charset="0"/>
              </a:rPr>
              <a:t>, public domain</a:t>
            </a:r>
          </a:p>
          <a:p>
            <a:r>
              <a:rPr lang="en-CA"/>
              <a:t>https://</a:t>
            </a:r>
            <a:r>
              <a:rPr lang="en-CA" err="1"/>
              <a:t>www.pexels.com</a:t>
            </a:r>
            <a:r>
              <a:rPr lang="en-CA"/>
              <a:t>/photo/person-holding-black-ipad-221185/</a:t>
            </a:r>
          </a:p>
        </p:txBody>
      </p:sp>
      <p:sp>
        <p:nvSpPr>
          <p:cNvPr id="4" name="Slide Number Placeholder 3"/>
          <p:cNvSpPr>
            <a:spLocks noGrp="1"/>
          </p:cNvSpPr>
          <p:nvPr>
            <p:ph type="sldNum" sz="quarter" idx="5"/>
          </p:nvPr>
        </p:nvSpPr>
        <p:spPr/>
        <p:txBody>
          <a:bodyPr/>
          <a:lstStyle/>
          <a:p>
            <a:fld id="{EC8F76D6-B210-4F52-8732-F9902759F7B6}" type="slidenum">
              <a:rPr lang="en-CA" smtClean="0"/>
              <a:t>3</a:t>
            </a:fld>
            <a:endParaRPr lang="en-CA"/>
          </a:p>
        </p:txBody>
      </p:sp>
    </p:spTree>
    <p:extLst>
      <p:ext uri="{BB962C8B-B14F-4D97-AF65-F5344CB8AC3E}">
        <p14:creationId xmlns:p14="http://schemas.microsoft.com/office/powerpoint/2010/main" val="209437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1E3765"/>
                </a:solidFill>
                <a:effectLst/>
                <a:latin typeface="Open Sans" panose="020B0606030504020204" pitchFamily="34" charset="0"/>
              </a:rPr>
              <a:t>When generating text, an LLM evaluates the likelihood of each possible next word. For example, if the model generates the phrase "the cow jumped over the..." it then determines the probability of each word in its vocabulary coming next.  </a:t>
            </a:r>
            <a:r>
              <a:rPr lang="en-US" sz="1800" b="0" i="0">
                <a:solidFill>
                  <a:srgbClr val="000000"/>
                </a:solidFill>
                <a:effectLst/>
                <a:latin typeface="Open Sans" panose="020B0606030504020204" pitchFamily="34" charset="0"/>
              </a:rPr>
              <a:t>​</a:t>
            </a:r>
            <a:endParaRPr lang="en-US" b="0" i="0">
              <a:solidFill>
                <a:srgbClr val="000000"/>
              </a:solidFill>
              <a:effectLst/>
              <a:latin typeface="Segoe UI" panose="020B0502040204020203" pitchFamily="34" charset="0"/>
            </a:endParaRPr>
          </a:p>
          <a:p>
            <a:pPr algn="l" rtl="0" fontAlgn="base"/>
            <a:r>
              <a:rPr lang="en-US" sz="1800" b="0" i="0" u="none" strike="noStrike">
                <a:solidFill>
                  <a:srgbClr val="1E3765"/>
                </a:solidFill>
                <a:effectLst/>
                <a:latin typeface="Open Sans" panose="020B0606030504020204" pitchFamily="34" charset="0"/>
              </a:rPr>
              <a:t> This process is repeated word-by-word until it predicts the segment is finished. Because each word is selected independently and with some randomness, slightly different outputs may occur each time.  </a:t>
            </a:r>
            <a:r>
              <a:rPr lang="en-US" sz="1800" b="0" i="0">
                <a:solidFill>
                  <a:srgbClr val="000000"/>
                </a:solidFill>
                <a:effectLst/>
                <a:latin typeface="Open Sans" panose="020B0606030504020204" pitchFamily="34" charset="0"/>
              </a:rPr>
              <a:t>​</a:t>
            </a:r>
            <a:endParaRPr lang="en-US" b="0" i="0">
              <a:solidFill>
                <a:srgbClr val="000000"/>
              </a:solidFill>
              <a:effectLst/>
              <a:latin typeface="Segoe UI" panose="020B0502040204020203" pitchFamily="34" charset="0"/>
            </a:endParaRPr>
          </a:p>
          <a:p>
            <a:endParaRPr lang="en-CA"/>
          </a:p>
        </p:txBody>
      </p:sp>
      <p:sp>
        <p:nvSpPr>
          <p:cNvPr id="4" name="Slide Number Placeholder 3"/>
          <p:cNvSpPr>
            <a:spLocks noGrp="1"/>
          </p:cNvSpPr>
          <p:nvPr>
            <p:ph type="sldNum" sz="quarter" idx="5"/>
          </p:nvPr>
        </p:nvSpPr>
        <p:spPr/>
        <p:txBody>
          <a:bodyPr/>
          <a:lstStyle/>
          <a:p>
            <a:fld id="{EC8F76D6-B210-4F52-8732-F9902759F7B6}" type="slidenum">
              <a:rPr lang="en-CA" smtClean="0"/>
              <a:t>4</a:t>
            </a:fld>
            <a:endParaRPr lang="en-CA"/>
          </a:p>
        </p:txBody>
      </p:sp>
    </p:spTree>
    <p:extLst>
      <p:ext uri="{BB962C8B-B14F-4D97-AF65-F5344CB8AC3E}">
        <p14:creationId xmlns:p14="http://schemas.microsoft.com/office/powerpoint/2010/main" val="200522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5</a:t>
            </a:fld>
            <a:endParaRPr lang="en-CA"/>
          </a:p>
        </p:txBody>
      </p:sp>
    </p:spTree>
    <p:extLst>
      <p:ext uri="{BB962C8B-B14F-4D97-AF65-F5344CB8AC3E}">
        <p14:creationId xmlns:p14="http://schemas.microsoft.com/office/powerpoint/2010/main" val="174619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1E3765"/>
                </a:solidFill>
                <a:effectLst/>
                <a:latin typeface="Open Sans" panose="020B0606030504020204" pitchFamily="34" charset="0"/>
              </a:rPr>
              <a:t>All of these sound equally correct grammatically, but none are true, since he was actually born in 1948! Because LLMs focus on grammar and likelihood rather than factual accuracy, they can easily choose incorrect but plausible answers across all disciplines. Other examples include fabricated references or statistics, fake quotes or incorrect formulas that look “right,” but are false information generated by the tools. </a:t>
            </a:r>
            <a:r>
              <a:rPr lang="en-US" sz="1800" b="0" i="0">
                <a:solidFill>
                  <a:srgbClr val="1E3765"/>
                </a:solidFill>
                <a:effectLst/>
                <a:latin typeface="Open Sans" panose="020B0606030504020204" pitchFamily="34" charset="0"/>
              </a:rPr>
              <a:t>In general, LLMs are good at </a:t>
            </a:r>
            <a:r>
              <a:rPr lang="en-US" sz="1800" b="0" i="1">
                <a:solidFill>
                  <a:srgbClr val="1E3765"/>
                </a:solidFill>
                <a:effectLst/>
                <a:latin typeface="Open Sans" panose="020B0606030504020204" pitchFamily="34" charset="0"/>
              </a:rPr>
              <a:t>sounding right</a:t>
            </a:r>
            <a:r>
              <a:rPr lang="en-US" sz="1800" b="0" i="0">
                <a:solidFill>
                  <a:srgbClr val="1E3765"/>
                </a:solidFill>
                <a:effectLst/>
                <a:latin typeface="Open Sans" panose="020B0606030504020204" pitchFamily="34" charset="0"/>
              </a:rPr>
              <a:t>, even when they are making things up!</a:t>
            </a:r>
            <a:r>
              <a:rPr lang="en-US" sz="1800" b="0" i="0" u="none" strike="noStrike">
                <a:solidFill>
                  <a:srgbClr val="1E3765"/>
                </a:solidFill>
                <a:effectLst/>
                <a:latin typeface="Open Sans" panose="020B0606030504020204" pitchFamily="34" charset="0"/>
              </a:rPr>
              <a:t> </a:t>
            </a:r>
            <a:r>
              <a:rPr lang="en-US" sz="1800" b="0" i="0">
                <a:solidFill>
                  <a:srgbClr val="000000"/>
                </a:solidFill>
                <a:effectLst/>
                <a:latin typeface="Open Sans" panose="020B0606030504020204" pitchFamily="34" charset="0"/>
              </a:rPr>
              <a:t>​</a:t>
            </a:r>
            <a:br>
              <a:rPr lang="en-US" sz="1800" b="0" i="0">
                <a:solidFill>
                  <a:srgbClr val="000000"/>
                </a:solidFill>
                <a:effectLst/>
                <a:latin typeface="Open Sans" panose="020B0606030504020204" pitchFamily="34" charset="0"/>
              </a:rPr>
            </a:br>
            <a:r>
              <a:rPr lang="en-US" sz="1800" b="0" i="0" u="none" strike="noStrike">
                <a:solidFill>
                  <a:srgbClr val="1E3765"/>
                </a:solidFill>
                <a:effectLst/>
                <a:latin typeface="Open Sans" panose="020B0606030504020204" pitchFamily="34" charset="0"/>
              </a:rPr>
              <a:t> </a:t>
            </a:r>
            <a:r>
              <a:rPr lang="en-US" sz="1800" b="0" i="0">
                <a:solidFill>
                  <a:srgbClr val="000000"/>
                </a:solidFill>
                <a:effectLst/>
                <a:latin typeface="Open Sans" panose="020B0606030504020204" pitchFamily="34" charset="0"/>
              </a:rPr>
              <a:t>​</a:t>
            </a:r>
            <a:endParaRPr lang="en-US" sz="2800" b="0" i="0">
              <a:solidFill>
                <a:srgbClr val="000000"/>
              </a:solidFill>
              <a:effectLst/>
              <a:latin typeface="Segoe UI" panose="020B0502040204020203" pitchFamily="34" charset="0"/>
            </a:endParaRPr>
          </a:p>
          <a:p>
            <a:pPr algn="l" rtl="0" fontAlgn="base"/>
            <a:r>
              <a:rPr lang="en-US" sz="1800" b="0" i="0" u="none" strike="noStrike">
                <a:solidFill>
                  <a:srgbClr val="1E3765"/>
                </a:solidFill>
                <a:effectLst/>
                <a:latin typeface="Open Sans" panose="020B0606030504020204" pitchFamily="34" charset="0"/>
              </a:rPr>
              <a:t>Once an incorrect word or fact is chosen, t</a:t>
            </a:r>
            <a:endParaRPr lang="en-US" sz="2800"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EC8F76D6-B210-4F52-8732-F9902759F7B6}" type="slidenum">
              <a:rPr lang="en-CA" smtClean="0"/>
              <a:t>6</a:t>
            </a:fld>
            <a:endParaRPr lang="en-CA"/>
          </a:p>
        </p:txBody>
      </p:sp>
    </p:spTree>
    <p:extLst>
      <p:ext uri="{BB962C8B-B14F-4D97-AF65-F5344CB8AC3E}">
        <p14:creationId xmlns:p14="http://schemas.microsoft.com/office/powerpoint/2010/main" val="158404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Data is collected from publicly accessible websites by automated web crawlers providing diverse content:  </a:t>
            </a:r>
          </a:p>
          <a:p>
            <a:r>
              <a:rPr lang="en-CA"/>
              <a:t> </a:t>
            </a:r>
          </a:p>
          <a:p>
            <a:r>
              <a:rPr lang="en-US" sz="1800" b="0" i="0" u="none" strike="noStrike">
                <a:solidFill>
                  <a:srgbClr val="1E3765"/>
                </a:solidFill>
                <a:effectLst/>
                <a:latin typeface="Open Sans" panose="020B0606030504020204" pitchFamily="34" charset="0"/>
              </a:rPr>
              <a:t>While developers generally do not share the details of their underlying training data, understanding more about these sources helps explain why LLMs produce certain responses.  </a:t>
            </a:r>
            <a:r>
              <a:rPr lang="en-US" sz="1800" b="0" i="0">
                <a:solidFill>
                  <a:srgbClr val="000000"/>
                </a:solidFill>
                <a:effectLst/>
                <a:latin typeface="Open Sans" panose="020B0606030504020204" pitchFamily="34" charset="0"/>
              </a:rPr>
              <a:t>​</a:t>
            </a:r>
          </a:p>
          <a:p>
            <a:endParaRPr lang="en-US" sz="1800" b="0" i="0">
              <a:solidFill>
                <a:srgbClr val="000000"/>
              </a:solidFill>
              <a:effectLst/>
              <a:latin typeface="Open Sans" panose="020B0606030504020204" pitchFamily="34" charset="0"/>
            </a:endParaRPr>
          </a:p>
          <a:p>
            <a:endParaRPr lang="en-US" sz="1800" b="0" i="0">
              <a:solidFill>
                <a:srgbClr val="000000"/>
              </a:solidFill>
              <a:effectLst/>
              <a:latin typeface="Open Sans" panose="020B0606030504020204" pitchFamily="34" charset="0"/>
            </a:endParaRPr>
          </a:p>
          <a:p>
            <a:pPr algn="l" rtl="0" fontAlgn="base"/>
            <a:r>
              <a:rPr lang="en-US" sz="1800" b="1" i="0" u="none" strike="noStrike">
                <a:solidFill>
                  <a:srgbClr val="1E3765"/>
                </a:solidFill>
                <a:effectLst/>
                <a:latin typeface="Open Sans" panose="020B0606030504020204" pitchFamily="34" charset="0"/>
              </a:rPr>
              <a:t>EXAMPLES</a:t>
            </a:r>
            <a:r>
              <a:rPr lang="en-US" sz="1800" b="0" i="0">
                <a:solidFill>
                  <a:srgbClr val="000000"/>
                </a:solidFill>
                <a:effectLst/>
                <a:latin typeface="Open Sans" panose="020B0606030504020204" pitchFamily="34" charset="0"/>
              </a:rPr>
              <a:t>​</a:t>
            </a:r>
            <a:endParaRPr lang="en-US" b="0" i="0">
              <a:solidFill>
                <a:srgbClr val="000000"/>
              </a:solidFill>
              <a:effectLst/>
              <a:latin typeface="Segoe UI" panose="020B0502040204020203" pitchFamily="34" charset="0"/>
            </a:endParaRPr>
          </a:p>
          <a:p>
            <a:pPr algn="l" rtl="0" fontAlgn="base"/>
            <a:r>
              <a:rPr lang="en-US" sz="1800" b="1" i="0" u="none" strike="noStrike">
                <a:solidFill>
                  <a:srgbClr val="1E3765"/>
                </a:solidFill>
                <a:effectLst/>
                <a:latin typeface="Open Sans" panose="020B0606030504020204" pitchFamily="34" charset="0"/>
              </a:rPr>
              <a:t>Internet</a:t>
            </a:r>
            <a:r>
              <a:rPr lang="en-US" sz="1800" b="0" i="0" u="none" strike="noStrike">
                <a:solidFill>
                  <a:srgbClr val="1E3765"/>
                </a:solidFill>
                <a:effectLst/>
                <a:latin typeface="Open Sans" panose="020B0606030504020204" pitchFamily="34" charset="0"/>
              </a:rPr>
              <a:t>: LLMs learn from publicly available web content, offering diverse data but also inheriting biases, inaccuracies, and outdated or harmful information. Web scraping raises ethical concerns, though it's long been used for tools like search engines.</a:t>
            </a:r>
            <a:r>
              <a:rPr lang="en-US" sz="1800" b="0" i="0">
                <a:solidFill>
                  <a:srgbClr val="000000"/>
                </a:solidFill>
                <a:effectLst/>
                <a:latin typeface="Open Sans" panose="020B0606030504020204" pitchFamily="34" charset="0"/>
              </a:rPr>
              <a:t>​</a:t>
            </a:r>
            <a:endParaRPr lang="en-US" b="0" i="0">
              <a:solidFill>
                <a:srgbClr val="000000"/>
              </a:solidFill>
              <a:effectLst/>
              <a:latin typeface="Segoe UI" panose="020B0502040204020203" pitchFamily="34" charset="0"/>
            </a:endParaRPr>
          </a:p>
          <a:p>
            <a:pPr algn="l" rtl="0" fontAlgn="base"/>
            <a:r>
              <a:rPr lang="en-US" sz="1800" b="1" i="0" u="none" strike="noStrike">
                <a:solidFill>
                  <a:srgbClr val="1E3765"/>
                </a:solidFill>
                <a:effectLst/>
                <a:latin typeface="Open Sans" panose="020B0606030504020204" pitchFamily="34" charset="0"/>
              </a:rPr>
              <a:t>Books and Literature</a:t>
            </a:r>
            <a:r>
              <a:rPr lang="en-US" sz="1800" b="0" i="0" u="none" strike="noStrike">
                <a:solidFill>
                  <a:srgbClr val="1E3765"/>
                </a:solidFill>
                <a:effectLst/>
                <a:latin typeface="Open Sans" panose="020B0606030504020204" pitchFamily="34" charset="0"/>
              </a:rPr>
              <a:t>: Models are trained on both public and proprietary books, which enhance language quality but raise issues over unauthorized use of copyrighted material.</a:t>
            </a:r>
            <a:r>
              <a:rPr lang="en-US" sz="1800" b="0" i="0">
                <a:solidFill>
                  <a:srgbClr val="000000"/>
                </a:solidFill>
                <a:effectLst/>
                <a:latin typeface="Open Sans" panose="020B0606030504020204" pitchFamily="34" charset="0"/>
              </a:rPr>
              <a:t>​</a:t>
            </a:r>
            <a:endParaRPr lang="en-US" b="0" i="0">
              <a:solidFill>
                <a:srgbClr val="000000"/>
              </a:solidFill>
              <a:effectLst/>
              <a:latin typeface="Segoe UI" panose="020B0502040204020203" pitchFamily="34" charset="0"/>
            </a:endParaRPr>
          </a:p>
          <a:p>
            <a:pPr algn="l" rtl="0" fontAlgn="base"/>
            <a:r>
              <a:rPr lang="en-US" sz="1800" b="1" i="0" u="none" strike="noStrike">
                <a:solidFill>
                  <a:srgbClr val="1E3765"/>
                </a:solidFill>
                <a:effectLst/>
                <a:latin typeface="Open Sans" panose="020B0606030504020204" pitchFamily="34" charset="0"/>
              </a:rPr>
              <a:t>Wikipedia and Knowledge Bases</a:t>
            </a:r>
            <a:r>
              <a:rPr lang="en-US" sz="1800" b="0" i="0" u="none" strike="noStrike">
                <a:solidFill>
                  <a:srgbClr val="1E3765"/>
                </a:solidFill>
                <a:effectLst/>
                <a:latin typeface="Open Sans" panose="020B0606030504020204" pitchFamily="34" charset="0"/>
              </a:rPr>
              <a:t>: These sources provide structured, factual content that supports general knowledge, though they don’t eliminate the risk of hallucinations or errors from less reliable data.</a:t>
            </a:r>
            <a:r>
              <a:rPr lang="en-US" sz="1800" b="0" i="0">
                <a:solidFill>
                  <a:srgbClr val="000000"/>
                </a:solidFill>
                <a:effectLst/>
                <a:latin typeface="Open Sans" panose="020B0606030504020204" pitchFamily="34" charset="0"/>
              </a:rPr>
              <a:t>​</a:t>
            </a:r>
            <a:endParaRPr lang="en-US" b="0" i="0">
              <a:solidFill>
                <a:srgbClr val="000000"/>
              </a:solidFill>
              <a:effectLst/>
              <a:latin typeface="Segoe UI" panose="020B0502040204020203" pitchFamily="34" charset="0"/>
            </a:endParaRPr>
          </a:p>
          <a:p>
            <a:pPr algn="l" rtl="0" fontAlgn="base"/>
            <a:r>
              <a:rPr lang="en-US" sz="1800" b="1" i="0" u="none" strike="noStrike">
                <a:solidFill>
                  <a:srgbClr val="1E3765"/>
                </a:solidFill>
                <a:effectLst/>
                <a:latin typeface="Open Sans" panose="020B0606030504020204" pitchFamily="34" charset="0"/>
              </a:rPr>
              <a:t>Programming Code</a:t>
            </a:r>
            <a:r>
              <a:rPr lang="en-US" sz="1800" b="0" i="0" u="none" strike="noStrike">
                <a:solidFill>
                  <a:srgbClr val="1E3765"/>
                </a:solidFill>
                <a:effectLst/>
                <a:latin typeface="Open Sans" panose="020B0606030504020204" pitchFamily="34" charset="0"/>
              </a:rPr>
              <a:t>: LLMs use open-source code from platforms like GitHub to support code generation and improve syntax and structure in programming tasks.</a:t>
            </a:r>
            <a:r>
              <a:rPr lang="en-US" sz="1800" b="0" i="0">
                <a:solidFill>
                  <a:srgbClr val="000000"/>
                </a:solidFill>
                <a:effectLst/>
                <a:latin typeface="Open Sans" panose="020B0606030504020204" pitchFamily="34" charset="0"/>
              </a:rPr>
              <a:t>​</a:t>
            </a:r>
            <a:endParaRPr lang="en-US" b="0" i="0">
              <a:solidFill>
                <a:srgbClr val="000000"/>
              </a:solidFill>
              <a:effectLst/>
              <a:latin typeface="Segoe UI" panose="020B0502040204020203" pitchFamily="34" charset="0"/>
            </a:endParaRPr>
          </a:p>
          <a:p>
            <a:pPr algn="l" rtl="0" fontAlgn="base"/>
            <a:r>
              <a:rPr lang="en-US" sz="1800" b="1" i="0" u="none" strike="noStrike">
                <a:solidFill>
                  <a:srgbClr val="1E3765"/>
                </a:solidFill>
                <a:effectLst/>
                <a:latin typeface="Open Sans" panose="020B0606030504020204" pitchFamily="34" charset="0"/>
              </a:rPr>
              <a:t>Images</a:t>
            </a:r>
            <a:r>
              <a:rPr lang="en-US" sz="1800" b="0" i="0" u="none" strike="noStrike">
                <a:solidFill>
                  <a:srgbClr val="1E3765"/>
                </a:solidFill>
                <a:effectLst/>
                <a:latin typeface="Open Sans" panose="020B0606030504020204" pitchFamily="34" charset="0"/>
              </a:rPr>
              <a:t>: Images are sourced from public web pages and databases, aiding visual understanding but potentially involving copyright concerns.</a:t>
            </a:r>
            <a:r>
              <a:rPr lang="en-US" sz="1800" b="0" i="0">
                <a:solidFill>
                  <a:srgbClr val="000000"/>
                </a:solidFill>
                <a:effectLst/>
                <a:latin typeface="Open Sans" panose="020B0606030504020204" pitchFamily="34" charset="0"/>
              </a:rPr>
              <a:t>​</a:t>
            </a:r>
            <a:endParaRPr lang="en-US" b="0" i="0">
              <a:solidFill>
                <a:srgbClr val="000000"/>
              </a:solidFill>
              <a:effectLst/>
              <a:latin typeface="Segoe UI" panose="020B0502040204020203" pitchFamily="34" charset="0"/>
            </a:endParaRPr>
          </a:p>
          <a:p>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9</a:t>
            </a:fld>
            <a:endParaRPr lang="en-CA"/>
          </a:p>
        </p:txBody>
      </p:sp>
    </p:spTree>
    <p:extLst>
      <p:ext uri="{BB962C8B-B14F-4D97-AF65-F5344CB8AC3E}">
        <p14:creationId xmlns:p14="http://schemas.microsoft.com/office/powerpoint/2010/main" val="378534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10</a:t>
            </a:fld>
            <a:endParaRPr lang="en-CA"/>
          </a:p>
        </p:txBody>
      </p:sp>
    </p:spTree>
    <p:extLst>
      <p:ext uri="{BB962C8B-B14F-4D97-AF65-F5344CB8AC3E}">
        <p14:creationId xmlns:p14="http://schemas.microsoft.com/office/powerpoint/2010/main" val="107540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US" sz="1200" b="1"/>
              <a:t>Public data</a:t>
            </a:r>
            <a:r>
              <a:rPr lang="en-US" sz="1200"/>
              <a:t> is easy to access for training LLMs but may lead to escalation of issues around permission and copyright.  </a:t>
            </a:r>
          </a:p>
          <a:p>
            <a:pPr lvl="1" fontAlgn="base"/>
            <a:r>
              <a:rPr lang="en-US" sz="1200" b="1"/>
              <a:t>Licensed data</a:t>
            </a:r>
            <a:r>
              <a:rPr lang="en-US" sz="1200"/>
              <a:t> is well-edited, fact-checked, reliable, and ensures authors receive compensation. </a:t>
            </a:r>
            <a:endParaRPr lang="en-US"/>
          </a:p>
        </p:txBody>
      </p:sp>
      <p:sp>
        <p:nvSpPr>
          <p:cNvPr id="4" name="Slide Number Placeholder 3"/>
          <p:cNvSpPr>
            <a:spLocks noGrp="1"/>
          </p:cNvSpPr>
          <p:nvPr>
            <p:ph type="sldNum" sz="quarter" idx="5"/>
          </p:nvPr>
        </p:nvSpPr>
        <p:spPr/>
        <p:txBody>
          <a:bodyPr/>
          <a:lstStyle/>
          <a:p>
            <a:fld id="{3C487BB7-A64C-4A9D-87D9-BD65EF936EBF}" type="slidenum">
              <a:rPr lang="en-CA" smtClean="0"/>
              <a:t>11</a:t>
            </a:fld>
            <a:endParaRPr lang="en-CA"/>
          </a:p>
        </p:txBody>
      </p:sp>
    </p:spTree>
    <p:extLst>
      <p:ext uri="{BB962C8B-B14F-4D97-AF65-F5344CB8AC3E}">
        <p14:creationId xmlns:p14="http://schemas.microsoft.com/office/powerpoint/2010/main" val="3271605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For example, if you submit your own essay or original work, the model might generate similar text in the future, potentially sharing your ideas and text with others. </a:t>
            </a:r>
            <a:br>
              <a:rPr lang="en-US"/>
            </a:br>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12</a:t>
            </a:fld>
            <a:endParaRPr lang="en-CA"/>
          </a:p>
        </p:txBody>
      </p:sp>
    </p:spTree>
    <p:extLst>
      <p:ext uri="{BB962C8B-B14F-4D97-AF65-F5344CB8AC3E}">
        <p14:creationId xmlns:p14="http://schemas.microsoft.com/office/powerpoint/2010/main" val="74082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77825" y="441324"/>
            <a:ext cx="10000457" cy="1566863"/>
          </a:xfrm>
        </p:spPr>
        <p:txBody>
          <a:bodyPr anchor="t" anchorCtr="0">
            <a:normAutofit/>
          </a:bodyPr>
          <a:lstStyle>
            <a:lvl1pPr algn="l">
              <a:defRPr sz="3200">
                <a:solidFill>
                  <a:schemeClr val="tx1"/>
                </a:solidFill>
              </a:defRPr>
            </a:lvl1pPr>
          </a:lstStyle>
          <a:p>
            <a:r>
              <a:rPr lang="en-CA"/>
              <a:t>Presentation Title</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02C220F2-F089-8A41-8086-EE6F86B5F2E5}" type="datetime1">
              <a:rPr lang="en-CA" smtClean="0"/>
              <a:t>2025-06-06</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4" name="Graphic 13">
            <a:extLst>
              <a:ext uri="{FF2B5EF4-FFF2-40B4-BE49-F238E27FC236}">
                <a16:creationId xmlns:a16="http://schemas.microsoft.com/office/drawing/2014/main" id="{F51F9528-C67D-1545-B2FE-E500FCD60A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0849" y="6100719"/>
            <a:ext cx="1594639" cy="583405"/>
          </a:xfrm>
          <a:prstGeom prst="rect">
            <a:avLst/>
          </a:prstGeom>
        </p:spPr>
      </p:pic>
      <p:sp>
        <p:nvSpPr>
          <p:cNvPr id="7" name="Title 1">
            <a:extLst>
              <a:ext uri="{FF2B5EF4-FFF2-40B4-BE49-F238E27FC236}">
                <a16:creationId xmlns:a16="http://schemas.microsoft.com/office/drawing/2014/main" id="{2C6C7983-B4CD-2E87-4059-D8388520F725}"/>
              </a:ext>
            </a:extLst>
          </p:cNvPr>
          <p:cNvSpPr txBox="1">
            <a:spLocks/>
          </p:cNvSpPr>
          <p:nvPr userDrawn="1"/>
        </p:nvSpPr>
        <p:spPr>
          <a:xfrm rot="16200000">
            <a:off x="8477250" y="3143249"/>
            <a:ext cx="6858001" cy="5715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0" i="0" kern="1200" cap="all" baseline="0">
                <a:solidFill>
                  <a:schemeClr val="tx1"/>
                </a:solidFill>
                <a:latin typeface="Open Sans ExtraBold" pitchFamily="34" charset="0"/>
                <a:ea typeface="Open Sans ExtraBold" pitchFamily="34" charset="0"/>
                <a:cs typeface="Open Sans ExtraBold" pitchFamily="34" charset="0"/>
              </a:defRPr>
            </a:lvl1pPr>
          </a:lstStyle>
          <a:p>
            <a:pPr algn="ctr"/>
            <a:endParaRPr lang="en-CA" spc="130" baseline="0"/>
          </a:p>
        </p:txBody>
      </p:sp>
      <p:cxnSp>
        <p:nvCxnSpPr>
          <p:cNvPr id="9" name="Straight Connector 8">
            <a:extLst>
              <a:ext uri="{FF2B5EF4-FFF2-40B4-BE49-F238E27FC236}">
                <a16:creationId xmlns:a16="http://schemas.microsoft.com/office/drawing/2014/main" id="{0686798D-51A5-A60F-1016-CB06C4CA5EE5}"/>
              </a:ext>
            </a:extLst>
          </p:cNvPr>
          <p:cNvCxnSpPr>
            <a:cxnSpLocks/>
          </p:cNvCxnSpPr>
          <p:nvPr userDrawn="1"/>
        </p:nvCxnSpPr>
        <p:spPr>
          <a:xfrm>
            <a:off x="2307600" y="6098207"/>
            <a:ext cx="0" cy="5954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DECFD2-F635-AA49-4FF9-549658BADD0F}"/>
              </a:ext>
            </a:extLst>
          </p:cNvPr>
          <p:cNvSpPr txBox="1"/>
          <p:nvPr userDrawn="1"/>
        </p:nvSpPr>
        <p:spPr>
          <a:xfrm>
            <a:off x="2472601" y="6098207"/>
            <a:ext cx="3188693" cy="615553"/>
          </a:xfrm>
          <a:prstGeom prst="rect">
            <a:avLst/>
          </a:prstGeom>
          <a:noFill/>
        </p:spPr>
        <p:txBody>
          <a:bodyPr wrap="none" rtlCol="0">
            <a:spAutoFit/>
          </a:bodyPr>
          <a:lstStyle/>
          <a:p>
            <a:pPr algn="l"/>
            <a:r>
              <a:rPr lang="en-CA" sz="2000" b="1">
                <a:solidFill>
                  <a:schemeClr val="tx1"/>
                </a:solidFill>
                <a:latin typeface="Open Sans Condensed" pitchFamily="2" charset="0"/>
                <a:ea typeface="Open Sans Condensed" pitchFamily="2" charset="0"/>
                <a:cs typeface="Open Sans Condensed" pitchFamily="2" charset="0"/>
              </a:rPr>
              <a:t>EASI</a:t>
            </a:r>
          </a:p>
          <a:p>
            <a:pPr algn="l"/>
            <a:r>
              <a:rPr lang="en-CA" sz="1400">
                <a:solidFill>
                  <a:schemeClr val="tx1"/>
                </a:solidFill>
                <a:latin typeface="Open Sans Condensed" pitchFamily="2" charset="0"/>
                <a:ea typeface="Open Sans Condensed" pitchFamily="2" charset="0"/>
                <a:cs typeface="Open Sans Condensed" pitchFamily="2" charset="0"/>
              </a:rPr>
              <a:t>Enterprise Applications and Solutions Integration</a:t>
            </a:r>
          </a:p>
        </p:txBody>
      </p:sp>
      <p:sp>
        <p:nvSpPr>
          <p:cNvPr id="12" name="Subtitle 2">
            <a:extLst>
              <a:ext uri="{FF2B5EF4-FFF2-40B4-BE49-F238E27FC236}">
                <a16:creationId xmlns:a16="http://schemas.microsoft.com/office/drawing/2014/main" id="{272EEC10-389A-BA59-4B4E-E392E0EDA640}"/>
              </a:ext>
            </a:extLst>
          </p:cNvPr>
          <p:cNvSpPr>
            <a:spLocks noGrp="1"/>
          </p:cNvSpPr>
          <p:nvPr>
            <p:ph type="subTitle" idx="1" hasCustomPrompt="1"/>
          </p:nvPr>
        </p:nvSpPr>
        <p:spPr>
          <a:xfrm>
            <a:off x="372171" y="2301761"/>
            <a:ext cx="10000458" cy="1396647"/>
          </a:xfrm>
        </p:spPr>
        <p:txBody>
          <a:bodyPr>
            <a:normAutofit/>
          </a:bodyPr>
          <a:lstStyle>
            <a:lvl1pPr marL="0" indent="0" algn="l">
              <a:lnSpc>
                <a:spcPct val="100000"/>
              </a:lnSpc>
              <a:spcBef>
                <a:spcPts val="1000"/>
              </a:spcBef>
              <a:buNone/>
              <a:defRPr sz="1400" b="0" i="0">
                <a:solidFill>
                  <a:schemeClr val="tx1"/>
                </a:solidFill>
                <a:latin typeface="Open Sans" pitchFamily="34" charset="0"/>
                <a:ea typeface="Open Sans" pitchFamily="34" charset="0"/>
                <a:cs typeface="Open Sans"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spTree>
    <p:extLst>
      <p:ext uri="{BB962C8B-B14F-4D97-AF65-F5344CB8AC3E}">
        <p14:creationId xmlns:p14="http://schemas.microsoft.com/office/powerpoint/2010/main" val="34933392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B9C45A-2488-4541-8E5E-C662222BB426}"/>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B8C6E2-F29E-9642-9D47-D5EF31201BE3}"/>
              </a:ext>
            </a:extLst>
          </p:cNvPr>
          <p:cNvSpPr>
            <a:spLocks noGrp="1"/>
          </p:cNvSpPr>
          <p:nvPr>
            <p:ph type="body" idx="1"/>
          </p:nvPr>
        </p:nvSpPr>
        <p:spPr>
          <a:xfrm>
            <a:off x="381001" y="1524001"/>
            <a:ext cx="5487889" cy="380999"/>
          </a:xfrm>
        </p:spPr>
        <p:txBody>
          <a:bodyPr anchor="ctr">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64B4-8862-F34E-820C-4BABB12F7E37}"/>
              </a:ext>
            </a:extLst>
          </p:cNvPr>
          <p:cNvSpPr>
            <a:spLocks noGrp="1"/>
          </p:cNvSpPr>
          <p:nvPr>
            <p:ph sz="half" idx="2"/>
          </p:nvPr>
        </p:nvSpPr>
        <p:spPr>
          <a:xfrm>
            <a:off x="381000" y="2095500"/>
            <a:ext cx="5487891"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64AAD4D-5C9D-304B-9289-1322F364ECAE}"/>
              </a:ext>
            </a:extLst>
          </p:cNvPr>
          <p:cNvSpPr>
            <a:spLocks noGrp="1"/>
          </p:cNvSpPr>
          <p:nvPr>
            <p:ph type="body" sz="quarter" idx="3"/>
          </p:nvPr>
        </p:nvSpPr>
        <p:spPr>
          <a:xfrm>
            <a:off x="6323110" y="1524002"/>
            <a:ext cx="5487890" cy="380998"/>
          </a:xfrm>
        </p:spPr>
        <p:txBody>
          <a:bodyPr anchor="ctr">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E15D5-49E3-604D-A32E-6AECC998EAA6}"/>
              </a:ext>
            </a:extLst>
          </p:cNvPr>
          <p:cNvSpPr>
            <a:spLocks noGrp="1"/>
          </p:cNvSpPr>
          <p:nvPr>
            <p:ph sz="quarter" idx="4"/>
          </p:nvPr>
        </p:nvSpPr>
        <p:spPr>
          <a:xfrm>
            <a:off x="6323111" y="2095500"/>
            <a:ext cx="5487882"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1" name="Straight Connector 10">
            <a:extLst>
              <a:ext uri="{FF2B5EF4-FFF2-40B4-BE49-F238E27FC236}">
                <a16:creationId xmlns:a16="http://schemas.microsoft.com/office/drawing/2014/main" id="{C33C53A9-19AC-CB4D-89A1-B09327F6D43D}"/>
              </a:ext>
            </a:extLst>
          </p:cNvPr>
          <p:cNvCxnSpPr>
            <a:cxnSpLocks/>
          </p:cNvCxnSpPr>
          <p:nvPr userDrawn="1"/>
        </p:nvCxnSpPr>
        <p:spPr>
          <a:xfrm>
            <a:off x="6096000"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E89B15F7-9E33-7B6D-4106-BD08F1004129}"/>
              </a:ext>
            </a:extLst>
          </p:cNvPr>
          <p:cNvSpPr>
            <a:spLocks noGrp="1"/>
          </p:cNvSpPr>
          <p:nvPr>
            <p:ph type="dt" sz="half" idx="10"/>
          </p:nvPr>
        </p:nvSpPr>
        <p:spPr>
          <a:xfrm>
            <a:off x="10010773" y="6431557"/>
            <a:ext cx="1089027"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ED7A40B-B449-7F42-A5C6-89F52B4C7295}" type="datetime1">
              <a:rPr lang="en-CA" smtClean="0"/>
              <a:t>2025-06-06</a:t>
            </a:fld>
            <a:endParaRPr lang="en-CA"/>
          </a:p>
        </p:txBody>
      </p:sp>
      <p:sp>
        <p:nvSpPr>
          <p:cNvPr id="12" name="Footer Placeholder 4">
            <a:extLst>
              <a:ext uri="{FF2B5EF4-FFF2-40B4-BE49-F238E27FC236}">
                <a16:creationId xmlns:a16="http://schemas.microsoft.com/office/drawing/2014/main" id="{76566587-A8B2-992D-CC04-FD79BD580960}"/>
              </a:ext>
            </a:extLst>
          </p:cNvPr>
          <p:cNvSpPr>
            <a:spLocks noGrp="1"/>
          </p:cNvSpPr>
          <p:nvPr>
            <p:ph type="ftr" sz="quarter" idx="11"/>
          </p:nvPr>
        </p:nvSpPr>
        <p:spPr>
          <a:xfrm>
            <a:off x="5826295" y="6431557"/>
            <a:ext cx="4184478"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endParaRPr lang="en-CA"/>
          </a:p>
        </p:txBody>
      </p:sp>
      <p:sp>
        <p:nvSpPr>
          <p:cNvPr id="13" name="Slide Number Placeholder 5">
            <a:extLst>
              <a:ext uri="{FF2B5EF4-FFF2-40B4-BE49-F238E27FC236}">
                <a16:creationId xmlns:a16="http://schemas.microsoft.com/office/drawing/2014/main" id="{20FE5F1F-3658-D700-CB0C-883FE2662A20}"/>
              </a:ext>
            </a:extLst>
          </p:cNvPr>
          <p:cNvSpPr>
            <a:spLocks noGrp="1"/>
          </p:cNvSpPr>
          <p:nvPr>
            <p:ph type="sldNum" sz="quarter" idx="12"/>
          </p:nvPr>
        </p:nvSpPr>
        <p:spPr>
          <a:xfrm>
            <a:off x="11099800" y="6431557"/>
            <a:ext cx="711199"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96055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D60E6-AE5C-A94C-B916-B56AE3BFB32E}"/>
              </a:ext>
            </a:extLst>
          </p:cNvPr>
          <p:cNvSpPr>
            <a:spLocks noGrp="1"/>
          </p:cNvSpPr>
          <p:nvPr>
            <p:ph type="title"/>
          </p:nvPr>
        </p:nvSpPr>
        <p:spPr/>
        <p:txBody>
          <a:bodyPr/>
          <a:lstStyle/>
          <a:p>
            <a:r>
              <a:rPr lang="en-US"/>
              <a:t>Click to edit Master title style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1" y="1524001"/>
            <a:ext cx="3571874" cy="4381500"/>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348" y="1524001"/>
            <a:ext cx="3575304" cy="4381499"/>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5695" y="1524001"/>
            <a:ext cx="3575304" cy="4381499"/>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2" name="Straight Connector 11">
            <a:extLst>
              <a:ext uri="{FF2B5EF4-FFF2-40B4-BE49-F238E27FC236}">
                <a16:creationId xmlns:a16="http://schemas.microsoft.com/office/drawing/2014/main" id="{607684EF-69DC-FB45-BAFE-E4AA97BA8024}"/>
              </a:ext>
            </a:extLst>
          </p:cNvPr>
          <p:cNvCxnSpPr>
            <a:cxnSpLocks/>
          </p:cNvCxnSpPr>
          <p:nvPr userDrawn="1"/>
        </p:nvCxnSpPr>
        <p:spPr>
          <a:xfrm>
            <a:off x="41306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F1368E-C170-C74B-BCFC-F6256BB1D604}"/>
              </a:ext>
            </a:extLst>
          </p:cNvPr>
          <p:cNvCxnSpPr>
            <a:cxnSpLocks/>
          </p:cNvCxnSpPr>
          <p:nvPr userDrawn="1"/>
        </p:nvCxnSpPr>
        <p:spPr>
          <a:xfrm>
            <a:off x="8059674"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15A99CB0-82C5-0916-CED5-C7828B7FA4E8}"/>
              </a:ext>
            </a:extLst>
          </p:cNvPr>
          <p:cNvSpPr>
            <a:spLocks noGrp="1"/>
          </p:cNvSpPr>
          <p:nvPr>
            <p:ph type="dt" sz="half" idx="2"/>
          </p:nvPr>
        </p:nvSpPr>
        <p:spPr>
          <a:xfrm>
            <a:off x="10010773" y="6431557"/>
            <a:ext cx="1089027"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B0CDC9F4-02A8-A545-B793-476A9A9BD0CC}" type="datetime1">
              <a:rPr lang="en-CA" smtClean="0"/>
              <a:t>2025-06-06</a:t>
            </a:fld>
            <a:endParaRPr lang="en-CA"/>
          </a:p>
        </p:txBody>
      </p:sp>
      <p:sp>
        <p:nvSpPr>
          <p:cNvPr id="4" name="Footer Placeholder 4">
            <a:extLst>
              <a:ext uri="{FF2B5EF4-FFF2-40B4-BE49-F238E27FC236}">
                <a16:creationId xmlns:a16="http://schemas.microsoft.com/office/drawing/2014/main" id="{0F82E3C3-0DD0-8423-8FEA-197DC7CC643E}"/>
              </a:ext>
            </a:extLst>
          </p:cNvPr>
          <p:cNvSpPr>
            <a:spLocks noGrp="1"/>
          </p:cNvSpPr>
          <p:nvPr>
            <p:ph type="ftr" sz="quarter" idx="3"/>
          </p:nvPr>
        </p:nvSpPr>
        <p:spPr>
          <a:xfrm>
            <a:off x="5826295" y="6431557"/>
            <a:ext cx="4184478"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endParaRPr lang="en-CA"/>
          </a:p>
        </p:txBody>
      </p:sp>
      <p:sp>
        <p:nvSpPr>
          <p:cNvPr id="5" name="Slide Number Placeholder 5">
            <a:extLst>
              <a:ext uri="{FF2B5EF4-FFF2-40B4-BE49-F238E27FC236}">
                <a16:creationId xmlns:a16="http://schemas.microsoft.com/office/drawing/2014/main" id="{C18B1EC3-2183-F4E1-7020-B44C4ED467E5}"/>
              </a:ext>
            </a:extLst>
          </p:cNvPr>
          <p:cNvSpPr>
            <a:spLocks noGrp="1"/>
          </p:cNvSpPr>
          <p:nvPr>
            <p:ph type="sldNum" sz="quarter" idx="4"/>
          </p:nvPr>
        </p:nvSpPr>
        <p:spPr>
          <a:xfrm>
            <a:off x="11099800" y="6431557"/>
            <a:ext cx="711199"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354896949"/>
      </p:ext>
    </p:extLst>
  </p:cSld>
  <p:clrMapOvr>
    <a:masterClrMapping/>
  </p:clrMapOvr>
  <p:extLst>
    <p:ext uri="{DCECCB84-F9BA-43D5-87BE-67443E8EF086}">
      <p15:sldGuideLst xmlns:p15="http://schemas.microsoft.com/office/powerpoint/2012/main">
        <p15:guide id="1" pos="7129">
          <p15:clr>
            <a:srgbClr val="FBAE40"/>
          </p15:clr>
        </p15:guide>
        <p15:guide id="2" pos="2712">
          <p15:clr>
            <a:srgbClr val="FBAE40"/>
          </p15:clr>
        </p15:guide>
        <p15:guide id="3" pos="49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Three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D60E6-AE5C-A94C-B916-B56AE3BFB32E}"/>
              </a:ext>
            </a:extLst>
          </p:cNvPr>
          <p:cNvSpPr>
            <a:spLocks noGrp="1"/>
          </p:cNvSpPr>
          <p:nvPr>
            <p:ph type="title"/>
          </p:nvPr>
        </p:nvSpPr>
        <p:spPr/>
        <p:txBody>
          <a:bodyPr/>
          <a:lstStyle/>
          <a:p>
            <a:r>
              <a:rPr lang="en-US"/>
              <a:t>Click to edit Master title style</a:t>
            </a:r>
            <a:endParaRPr lang="en-CA"/>
          </a:p>
        </p:txBody>
      </p:sp>
      <p:sp>
        <p:nvSpPr>
          <p:cNvPr id="26" name="Text Placeholder 5">
            <a:extLst>
              <a:ext uri="{FF2B5EF4-FFF2-40B4-BE49-F238E27FC236}">
                <a16:creationId xmlns:a16="http://schemas.microsoft.com/office/drawing/2014/main" id="{51C3CF99-2BBF-DE4C-A9BC-BA44CFFDF0FA}"/>
              </a:ext>
            </a:extLst>
          </p:cNvPr>
          <p:cNvSpPr>
            <a:spLocks noGrp="1"/>
          </p:cNvSpPr>
          <p:nvPr>
            <p:ph type="body" sz="quarter" idx="16"/>
          </p:nvPr>
        </p:nvSpPr>
        <p:spPr>
          <a:xfrm>
            <a:off x="381001" y="1524001"/>
            <a:ext cx="3571874" cy="381000"/>
          </a:xfrm>
        </p:spPr>
        <p:txBody>
          <a:bodyPr anchor="ctr">
            <a:noAutofit/>
          </a:bodyPr>
          <a:lstStyle>
            <a:lvl1pPr marL="0" indent="0">
              <a:buNone/>
              <a:defRPr sz="1400" b="1">
                <a:solidFill>
                  <a:schemeClr val="accent1"/>
                </a:solidFill>
              </a:defRPr>
            </a:lvl1pPr>
            <a:lvl2pPr marL="457200"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1" y="2095499"/>
            <a:ext cx="3571874" cy="3810001"/>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1" name="Text Placeholder 5">
            <a:extLst>
              <a:ext uri="{FF2B5EF4-FFF2-40B4-BE49-F238E27FC236}">
                <a16:creationId xmlns:a16="http://schemas.microsoft.com/office/drawing/2014/main" id="{EC189054-CE1D-664C-ADEE-5251F9487CC2}"/>
              </a:ext>
            </a:extLst>
          </p:cNvPr>
          <p:cNvSpPr>
            <a:spLocks noGrp="1"/>
          </p:cNvSpPr>
          <p:nvPr>
            <p:ph type="body" sz="quarter" idx="18"/>
          </p:nvPr>
        </p:nvSpPr>
        <p:spPr>
          <a:xfrm>
            <a:off x="4308348" y="1524001"/>
            <a:ext cx="3575304" cy="377144"/>
          </a:xfrm>
        </p:spPr>
        <p:txBody>
          <a:bodyPr anchor="ctr">
            <a:noAutofit/>
          </a:bodyPr>
          <a:lstStyle>
            <a:lvl1pPr marL="0" indent="0">
              <a:buNone/>
              <a:defRPr sz="1400" b="1">
                <a:solidFill>
                  <a:schemeClr val="accent1"/>
                </a:solidFill>
              </a:defRPr>
            </a:lvl1pPr>
            <a:lvl2pPr marL="457200" indent="0">
              <a:buNone/>
              <a:defRPr/>
            </a:lvl2pPr>
          </a:lstStyle>
          <a:p>
            <a:pPr lvl="0"/>
            <a:r>
              <a:rPr lang="en-US"/>
              <a:t>Click to edit Master text styles</a:t>
            </a:r>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348" y="2095500"/>
            <a:ext cx="3575304" cy="3810000"/>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3" name="Text Placeholder 5">
            <a:extLst>
              <a:ext uri="{FF2B5EF4-FFF2-40B4-BE49-F238E27FC236}">
                <a16:creationId xmlns:a16="http://schemas.microsoft.com/office/drawing/2014/main" id="{310D4F21-04DE-7348-AB87-69A9500C8996}"/>
              </a:ext>
            </a:extLst>
          </p:cNvPr>
          <p:cNvSpPr>
            <a:spLocks noGrp="1"/>
          </p:cNvSpPr>
          <p:nvPr>
            <p:ph type="body" sz="quarter" idx="20"/>
          </p:nvPr>
        </p:nvSpPr>
        <p:spPr>
          <a:xfrm>
            <a:off x="8235696" y="1524001"/>
            <a:ext cx="3575304" cy="377144"/>
          </a:xfrm>
        </p:spPr>
        <p:txBody>
          <a:bodyPr anchor="ctr">
            <a:noAutofit/>
          </a:bodyPr>
          <a:lstStyle>
            <a:lvl1pPr marL="0" indent="0">
              <a:buNone/>
              <a:defRPr sz="1400" b="1">
                <a:solidFill>
                  <a:schemeClr val="accent1"/>
                </a:solidFill>
              </a:defRPr>
            </a:lvl1pPr>
            <a:lvl2pPr marL="457200" indent="0">
              <a:buNone/>
              <a:defRPr/>
            </a:lvl2pPr>
          </a:lstStyle>
          <a:p>
            <a:pPr lvl="0"/>
            <a:r>
              <a:rPr lang="en-US"/>
              <a:t>Click to edit Master text styles</a:t>
            </a:r>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5695" y="2095500"/>
            <a:ext cx="3575304" cy="3810000"/>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2" name="Straight Connector 11">
            <a:extLst>
              <a:ext uri="{FF2B5EF4-FFF2-40B4-BE49-F238E27FC236}">
                <a16:creationId xmlns:a16="http://schemas.microsoft.com/office/drawing/2014/main" id="{607684EF-69DC-FB45-BAFE-E4AA97BA8024}"/>
              </a:ext>
            </a:extLst>
          </p:cNvPr>
          <p:cNvCxnSpPr>
            <a:cxnSpLocks/>
          </p:cNvCxnSpPr>
          <p:nvPr userDrawn="1"/>
        </p:nvCxnSpPr>
        <p:spPr>
          <a:xfrm>
            <a:off x="41306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F1368E-C170-C74B-BCFC-F6256BB1D604}"/>
              </a:ext>
            </a:extLst>
          </p:cNvPr>
          <p:cNvCxnSpPr>
            <a:cxnSpLocks/>
          </p:cNvCxnSpPr>
          <p:nvPr userDrawn="1"/>
        </p:nvCxnSpPr>
        <p:spPr>
          <a:xfrm>
            <a:off x="8059674"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396468"/>
      </p:ext>
    </p:extLst>
  </p:cSld>
  <p:clrMapOvr>
    <a:masterClrMapping/>
  </p:clrMapOvr>
  <p:extLst>
    <p:ext uri="{DCECCB84-F9BA-43D5-87BE-67443E8EF086}">
      <p15:sldGuideLst xmlns:p15="http://schemas.microsoft.com/office/powerpoint/2012/main">
        <p15:guide id="1" pos="7129">
          <p15:clr>
            <a:srgbClr val="FBAE40"/>
          </p15:clr>
        </p15:guide>
        <p15:guide id="2" pos="2712">
          <p15:clr>
            <a:srgbClr val="FBAE40"/>
          </p15:clr>
        </p15:guide>
        <p15:guide id="3" pos="49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7B6E-E330-8E41-AC14-CF48EC8C5A56}"/>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51022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6A215945-98FA-5949-A7B5-BC7234A45954}"/>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Tree>
    <p:extLst>
      <p:ext uri="{BB962C8B-B14F-4D97-AF65-F5344CB8AC3E}">
        <p14:creationId xmlns:p14="http://schemas.microsoft.com/office/powerpoint/2010/main" val="286377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4" name="Media Placeholder 2">
            <a:extLst>
              <a:ext uri="{FF2B5EF4-FFF2-40B4-BE49-F238E27FC236}">
                <a16:creationId xmlns:a16="http://schemas.microsoft.com/office/drawing/2014/main" id="{B08A1DBD-0DD6-9A4C-A0E5-F7B42055330F}"/>
              </a:ext>
            </a:extLst>
          </p:cNvPr>
          <p:cNvSpPr>
            <a:spLocks noGrp="1"/>
          </p:cNvSpPr>
          <p:nvPr>
            <p:ph type="media" sz="quarter" idx="10"/>
          </p:nvPr>
        </p:nvSpPr>
        <p:spPr>
          <a:xfrm>
            <a:off x="0" y="0"/>
            <a:ext cx="12192000" cy="6858000"/>
          </a:xfrm>
        </p:spPr>
        <p:txBody>
          <a:bodyPr/>
          <a:lstStyle/>
          <a:p>
            <a:r>
              <a:rPr lang="en-US"/>
              <a:t>Click icon to add media</a:t>
            </a:r>
            <a:endParaRPr lang="en-CA"/>
          </a:p>
        </p:txBody>
      </p:sp>
      <p:sp>
        <p:nvSpPr>
          <p:cNvPr id="3" name="Title 21">
            <a:extLst>
              <a:ext uri="{FF2B5EF4-FFF2-40B4-BE49-F238E27FC236}">
                <a16:creationId xmlns:a16="http://schemas.microsoft.com/office/drawing/2014/main" id="{D884024C-A553-3D46-AF15-089E65BE161E}"/>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5" name="Date Placeholder 3">
            <a:extLst>
              <a:ext uri="{FF2B5EF4-FFF2-40B4-BE49-F238E27FC236}">
                <a16:creationId xmlns:a16="http://schemas.microsoft.com/office/drawing/2014/main" id="{961BD581-E07E-2848-8F78-34D6BD31004B}"/>
              </a:ext>
            </a:extLst>
          </p:cNvPr>
          <p:cNvSpPr>
            <a:spLocks noGrp="1"/>
          </p:cNvSpPr>
          <p:nvPr>
            <p:ph type="dt" sz="half"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90013C1F-8059-234E-8A52-6D2A5EB25CA5}" type="datetime1">
              <a:rPr lang="en-CA" smtClean="0"/>
              <a:t>2025-06-06</a:t>
            </a:fld>
            <a:endParaRPr lang="en-CA"/>
          </a:p>
        </p:txBody>
      </p:sp>
      <p:sp>
        <p:nvSpPr>
          <p:cNvPr id="6" name="Footer Placeholder 4">
            <a:extLst>
              <a:ext uri="{FF2B5EF4-FFF2-40B4-BE49-F238E27FC236}">
                <a16:creationId xmlns:a16="http://schemas.microsoft.com/office/drawing/2014/main" id="{AC075F37-26A0-C946-9E47-9C0C00B2B8D7}"/>
              </a:ext>
            </a:extLst>
          </p:cNvPr>
          <p:cNvSpPr>
            <a:spLocks noGrp="1"/>
          </p:cNvSpPr>
          <p:nvPr>
            <p:ph type="ftr"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7" name="Slide Number Placeholder 5">
            <a:extLst>
              <a:ext uri="{FF2B5EF4-FFF2-40B4-BE49-F238E27FC236}">
                <a16:creationId xmlns:a16="http://schemas.microsoft.com/office/drawing/2014/main" id="{80D2998A-7A65-A14F-8950-3B252A3D96FF}"/>
              </a:ext>
            </a:extLst>
          </p:cNvPr>
          <p:cNvSpPr>
            <a:spLocks noGrp="1"/>
          </p:cNvSpPr>
          <p:nvPr>
            <p:ph type="sldNum" sz="quarter" idx="13"/>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83979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3698-6364-DF05-ED10-81AE79E2AE7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4514A90-B5CD-E0A2-5736-ECA863D007E8}"/>
              </a:ext>
            </a:extLst>
          </p:cNvPr>
          <p:cNvSpPr>
            <a:spLocks noGrp="1"/>
          </p:cNvSpPr>
          <p:nvPr>
            <p:ph type="dt" sz="half" idx="10"/>
          </p:nvPr>
        </p:nvSpPr>
        <p:spPr/>
        <p:txBody>
          <a:bodyPr/>
          <a:lstStyle/>
          <a:p>
            <a:fld id="{73AA51E8-CFF7-D541-A6A5-5618AFC99CEC}" type="datetime1">
              <a:rPr lang="en-CA" smtClean="0"/>
              <a:t>2025-06-06</a:t>
            </a:fld>
            <a:endParaRPr lang="en-CA"/>
          </a:p>
        </p:txBody>
      </p:sp>
      <p:sp>
        <p:nvSpPr>
          <p:cNvPr id="4" name="Footer Placeholder 3">
            <a:extLst>
              <a:ext uri="{FF2B5EF4-FFF2-40B4-BE49-F238E27FC236}">
                <a16:creationId xmlns:a16="http://schemas.microsoft.com/office/drawing/2014/main" id="{D771C631-9A36-8AEB-419C-225F6E6C6076}"/>
              </a:ext>
            </a:extLst>
          </p:cNvPr>
          <p:cNvSpPr>
            <a:spLocks noGrp="1"/>
          </p:cNvSpPr>
          <p:nvPr>
            <p:ph type="ftr" sz="quarter" idx="11"/>
          </p:nvPr>
        </p:nvSpPr>
        <p:spPr>
          <a:xfrm>
            <a:off x="5826295" y="6431557"/>
            <a:ext cx="4184478" cy="260079"/>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8E2E5B7D-A415-A908-FE0D-9A3D9578CB2E}"/>
              </a:ext>
            </a:extLst>
          </p:cNvPr>
          <p:cNvSpPr>
            <a:spLocks noGrp="1"/>
          </p:cNvSpPr>
          <p:nvPr>
            <p:ph type="sldNum" sz="quarter" idx="12"/>
          </p:nvPr>
        </p:nvSpPr>
        <p:spPr/>
        <p:txBody>
          <a:bodyPr/>
          <a:lstStyle/>
          <a:p>
            <a:fld id="{1BD90C89-BB05-D647-8C9B-C2376028CB3D}" type="slidenum">
              <a:rPr lang="en-CA" smtClean="0"/>
              <a:pPr/>
              <a:t>‹#›</a:t>
            </a:fld>
            <a:endParaRPr lang="en-CA"/>
          </a:p>
        </p:txBody>
      </p:sp>
    </p:spTree>
    <p:extLst>
      <p:ext uri="{BB962C8B-B14F-4D97-AF65-F5344CB8AC3E}">
        <p14:creationId xmlns:p14="http://schemas.microsoft.com/office/powerpoint/2010/main" val="403435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18B4BCC-5153-90C7-BAA8-56000F41A672}"/>
              </a:ext>
            </a:extLst>
          </p:cNvPr>
          <p:cNvSpPr/>
          <p:nvPr userDrawn="1"/>
        </p:nvSpPr>
        <p:spPr>
          <a:xfrm>
            <a:off x="-1" y="534009"/>
            <a:ext cx="5043714" cy="376008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 name="Date Placeholder 3">
            <a:extLst>
              <a:ext uri="{FF2B5EF4-FFF2-40B4-BE49-F238E27FC236}">
                <a16:creationId xmlns:a16="http://schemas.microsoft.com/office/drawing/2014/main" id="{FE655882-24F7-B23E-AA80-0205A14A4756}"/>
              </a:ext>
            </a:extLst>
          </p:cNvPr>
          <p:cNvSpPr>
            <a:spLocks noGrp="1"/>
          </p:cNvSpPr>
          <p:nvPr>
            <p:ph type="dt" sz="half"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33823F54-C849-5D42-87EE-8A34C008EEAB}" type="datetime1">
              <a:rPr lang="en-CA" smtClean="0"/>
              <a:t>2025-06-06</a:t>
            </a:fld>
            <a:endParaRPr lang="en-CA"/>
          </a:p>
        </p:txBody>
      </p:sp>
      <p:sp>
        <p:nvSpPr>
          <p:cNvPr id="3" name="Footer Placeholder 4">
            <a:extLst>
              <a:ext uri="{FF2B5EF4-FFF2-40B4-BE49-F238E27FC236}">
                <a16:creationId xmlns:a16="http://schemas.microsoft.com/office/drawing/2014/main" id="{25F7543E-7F75-8925-6CB1-8574F45DC343}"/>
              </a:ext>
            </a:extLst>
          </p:cNvPr>
          <p:cNvSpPr>
            <a:spLocks noGrp="1"/>
          </p:cNvSpPr>
          <p:nvPr>
            <p:ph type="ftr"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4" name="Slide Number Placeholder 5">
            <a:extLst>
              <a:ext uri="{FF2B5EF4-FFF2-40B4-BE49-F238E27FC236}">
                <a16:creationId xmlns:a16="http://schemas.microsoft.com/office/drawing/2014/main" id="{0444FAA1-D4E2-24E5-CEA7-C5C9D910546A}"/>
              </a:ext>
            </a:extLst>
          </p:cNvPr>
          <p:cNvSpPr>
            <a:spLocks noGrp="1"/>
          </p:cNvSpPr>
          <p:nvPr>
            <p:ph type="sldNum" sz="quarter" idx="13"/>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23" name="Subtitle 2">
            <a:extLst>
              <a:ext uri="{FF2B5EF4-FFF2-40B4-BE49-F238E27FC236}">
                <a16:creationId xmlns:a16="http://schemas.microsoft.com/office/drawing/2014/main" id="{500A485F-7CBA-5CA7-70BB-8B5C2F137780}"/>
              </a:ext>
            </a:extLst>
          </p:cNvPr>
          <p:cNvSpPr>
            <a:spLocks noGrp="1"/>
          </p:cNvSpPr>
          <p:nvPr>
            <p:ph type="subTitle" idx="1" hasCustomPrompt="1"/>
          </p:nvPr>
        </p:nvSpPr>
        <p:spPr>
          <a:xfrm>
            <a:off x="363782" y="3081938"/>
            <a:ext cx="4336788" cy="966187"/>
          </a:xfrm>
        </p:spPr>
        <p:txBody>
          <a:bodyPr>
            <a:normAutofit/>
          </a:bodyPr>
          <a:lstStyle>
            <a:lvl1pPr marL="0" indent="0" algn="l">
              <a:lnSpc>
                <a:spcPct val="100000"/>
              </a:lnSpc>
              <a:spcBef>
                <a:spcPts val="1000"/>
              </a:spcBef>
              <a:buNone/>
              <a:defRPr sz="1400" b="0" i="0">
                <a:solidFill>
                  <a:schemeClr val="tx1"/>
                </a:solidFill>
                <a:latin typeface="Open Sans" pitchFamily="34" charset="0"/>
                <a:ea typeface="Open Sans" pitchFamily="34" charset="0"/>
                <a:cs typeface="Open Sans"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sp>
        <p:nvSpPr>
          <p:cNvPr id="25" name="Title 24">
            <a:extLst>
              <a:ext uri="{FF2B5EF4-FFF2-40B4-BE49-F238E27FC236}">
                <a16:creationId xmlns:a16="http://schemas.microsoft.com/office/drawing/2014/main" id="{4DCA7161-6E75-937B-854D-AEF71BC78DD8}"/>
              </a:ext>
            </a:extLst>
          </p:cNvPr>
          <p:cNvSpPr>
            <a:spLocks noGrp="1"/>
          </p:cNvSpPr>
          <p:nvPr>
            <p:ph type="title"/>
          </p:nvPr>
        </p:nvSpPr>
        <p:spPr>
          <a:xfrm>
            <a:off x="363782" y="827218"/>
            <a:ext cx="4336788" cy="1566863"/>
          </a:xfrm>
        </p:spPr>
        <p:txBody>
          <a:bodyPr>
            <a:normAutofit/>
          </a:bodyPr>
          <a:lstStyle>
            <a:lvl1pPr>
              <a:defRPr sz="3200"/>
            </a:lvl1pPr>
          </a:lstStyle>
          <a:p>
            <a:r>
              <a:rPr lang="en-US"/>
              <a:t>Click to edit Master title style</a:t>
            </a:r>
            <a:endParaRPr lang="en-CA"/>
          </a:p>
        </p:txBody>
      </p:sp>
    </p:spTree>
    <p:extLst>
      <p:ext uri="{BB962C8B-B14F-4D97-AF65-F5344CB8AC3E}">
        <p14:creationId xmlns:p14="http://schemas.microsoft.com/office/powerpoint/2010/main" val="3416095507"/>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Aeria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741DEF-46F1-1840-8774-3964F43507E2}"/>
              </a:ext>
            </a:extLst>
          </p:cNvPr>
          <p:cNvSpPr/>
          <p:nvPr userDrawn="1"/>
        </p:nvSpPr>
        <p:spPr>
          <a:xfrm>
            <a:off x="0" y="0"/>
            <a:ext cx="12192000" cy="6858000"/>
          </a:xfrm>
          <a:prstGeom prst="rect">
            <a:avLst/>
          </a:prstGeom>
          <a:gradFill>
            <a:gsLst>
              <a:gs pos="51000">
                <a:srgbClr val="FFFFFF">
                  <a:alpha val="25000"/>
                </a:srgbClr>
              </a:gs>
              <a:gs pos="41000">
                <a:srgbClr val="FFFFFF">
                  <a:alpha val="50000"/>
                </a:srgbClr>
              </a:gs>
              <a:gs pos="26000">
                <a:schemeClr val="bg1">
                  <a:alpha val="75000"/>
                </a:schemeClr>
              </a:gs>
              <a:gs pos="64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Open Sans" pitchFamily="2" charset="0"/>
            </a:endParaRPr>
          </a:p>
        </p:txBody>
      </p:sp>
      <p:sp>
        <p:nvSpPr>
          <p:cNvPr id="9" name="Date Placeholder 3">
            <a:extLst>
              <a:ext uri="{FF2B5EF4-FFF2-40B4-BE49-F238E27FC236}">
                <a16:creationId xmlns:a16="http://schemas.microsoft.com/office/drawing/2014/main" id="{D390B6CA-A106-A94E-9756-258D5910D28C}"/>
              </a:ext>
            </a:extLst>
          </p:cNvPr>
          <p:cNvSpPr>
            <a:spLocks noGrp="1"/>
          </p:cNvSpPr>
          <p:nvPr>
            <p:ph type="dt" sz="half"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77FAC5F8-A03C-A94B-B174-F97C82A5FEA5}" type="datetime1">
              <a:rPr lang="en-CA" smtClean="0"/>
              <a:t>2025-06-06</a:t>
            </a:fld>
            <a:endParaRPr lang="en-CA"/>
          </a:p>
        </p:txBody>
      </p:sp>
      <p:sp>
        <p:nvSpPr>
          <p:cNvPr id="14" name="Footer Placeholder 4">
            <a:extLst>
              <a:ext uri="{FF2B5EF4-FFF2-40B4-BE49-F238E27FC236}">
                <a16:creationId xmlns:a16="http://schemas.microsoft.com/office/drawing/2014/main" id="{A1472B3A-F315-774C-AEBE-800B35FD0253}"/>
              </a:ext>
            </a:extLst>
          </p:cNvPr>
          <p:cNvSpPr>
            <a:spLocks noGrp="1"/>
          </p:cNvSpPr>
          <p:nvPr>
            <p:ph type="ftr"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15" name="Slide Number Placeholder 5">
            <a:extLst>
              <a:ext uri="{FF2B5EF4-FFF2-40B4-BE49-F238E27FC236}">
                <a16:creationId xmlns:a16="http://schemas.microsoft.com/office/drawing/2014/main" id="{AA91710A-C762-F340-BCAF-108D746BC6EB}"/>
              </a:ext>
            </a:extLst>
          </p:cNvPr>
          <p:cNvSpPr>
            <a:spLocks noGrp="1"/>
          </p:cNvSpPr>
          <p:nvPr>
            <p:ph type="sldNum" sz="quarter" idx="13"/>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20" name="Rectangle 19">
            <a:extLst>
              <a:ext uri="{FF2B5EF4-FFF2-40B4-BE49-F238E27FC236}">
                <a16:creationId xmlns:a16="http://schemas.microsoft.com/office/drawing/2014/main" id="{2F39DF1D-5C6D-CB5C-569C-CA96D3987010}"/>
              </a:ext>
            </a:extLst>
          </p:cNvPr>
          <p:cNvSpPr/>
          <p:nvPr userDrawn="1"/>
        </p:nvSpPr>
        <p:spPr>
          <a:xfrm>
            <a:off x="11216648" y="0"/>
            <a:ext cx="975353" cy="4095750"/>
          </a:xfrm>
          <a:prstGeom prst="rect">
            <a:avLst/>
          </a:prstGeom>
          <a:gradFill flip="none" rotWithShape="1">
            <a:gsLst>
              <a:gs pos="0">
                <a:schemeClr val="bg1">
                  <a:alpha val="0"/>
                </a:schemeClr>
              </a:gs>
              <a:gs pos="97000">
                <a:srgbClr val="B1CFE0">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3" name="Title 22">
            <a:extLst>
              <a:ext uri="{FF2B5EF4-FFF2-40B4-BE49-F238E27FC236}">
                <a16:creationId xmlns:a16="http://schemas.microsoft.com/office/drawing/2014/main" id="{71B25EB4-6230-16C4-83ED-64DFCA7E25DC}"/>
              </a:ext>
            </a:extLst>
          </p:cNvPr>
          <p:cNvSpPr>
            <a:spLocks noGrp="1"/>
          </p:cNvSpPr>
          <p:nvPr>
            <p:ph type="title"/>
          </p:nvPr>
        </p:nvSpPr>
        <p:spPr>
          <a:xfrm>
            <a:off x="372171" y="1532220"/>
            <a:ext cx="10000458" cy="1561817"/>
          </a:xfrm>
        </p:spPr>
        <p:txBody>
          <a:bodyPr/>
          <a:lstStyle>
            <a:lvl1pPr>
              <a:defRPr sz="320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1D987258-253A-B483-466A-8EE865F6FAF3}"/>
              </a:ext>
            </a:extLst>
          </p:cNvPr>
          <p:cNvSpPr>
            <a:spLocks noGrp="1"/>
          </p:cNvSpPr>
          <p:nvPr>
            <p:ph type="body" sz="quarter" idx="14"/>
          </p:nvPr>
        </p:nvSpPr>
        <p:spPr>
          <a:xfrm>
            <a:off x="372171" y="3387611"/>
            <a:ext cx="10000458" cy="1396647"/>
          </a:xfrm>
        </p:spPr>
        <p:txBody>
          <a:bodyPr>
            <a:normAutofit/>
          </a:bodyPr>
          <a:lstStyle>
            <a:lvl1pPr marL="0" indent="0">
              <a:buNone/>
              <a:defRPr sz="1400"/>
            </a:lvl1pPr>
          </a:lstStyle>
          <a:p>
            <a:pPr lvl="0"/>
            <a:r>
              <a:rPr lang="en-US"/>
              <a:t>Click to edit Master text style</a:t>
            </a:r>
          </a:p>
        </p:txBody>
      </p:sp>
    </p:spTree>
    <p:extLst>
      <p:ext uri="{BB962C8B-B14F-4D97-AF65-F5344CB8AC3E}">
        <p14:creationId xmlns:p14="http://schemas.microsoft.com/office/powerpoint/2010/main" val="951163525"/>
      </p:ext>
    </p:extLst>
  </p:cSld>
  <p:clrMapOvr>
    <a:masterClrMapping/>
  </p:clrMapOvr>
  <p:extLst>
    <p:ext uri="{DCECCB84-F9BA-43D5-87BE-67443E8EF086}">
      <p15:sldGuideLst xmlns:p15="http://schemas.microsoft.com/office/powerpoint/2012/main">
        <p15:guide id="1" orient="horz" pos="576">
          <p15:clr>
            <a:srgbClr val="F26B43"/>
          </p15:clr>
        </p15:guide>
        <p15:guide id="2" orient="horz" pos="10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Cropped Phot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433CE6-8C77-A42F-15AC-1B3383DB9FE1}"/>
              </a:ext>
            </a:extLst>
          </p:cNvPr>
          <p:cNvSpPr>
            <a:spLocks noGrp="1"/>
          </p:cNvSpPr>
          <p:nvPr>
            <p:ph type="ctrTitle" hasCustomPrompt="1"/>
          </p:nvPr>
        </p:nvSpPr>
        <p:spPr>
          <a:xfrm>
            <a:off x="377825" y="441324"/>
            <a:ext cx="10000457" cy="1566863"/>
          </a:xfrm>
        </p:spPr>
        <p:txBody>
          <a:bodyPr anchor="t" anchorCtr="0">
            <a:normAutofit/>
          </a:bodyPr>
          <a:lstStyle>
            <a:lvl1pPr algn="l">
              <a:defRPr sz="3200">
                <a:solidFill>
                  <a:schemeClr val="tx2"/>
                </a:solidFill>
              </a:defRPr>
            </a:lvl1pPr>
          </a:lstStyle>
          <a:p>
            <a:r>
              <a:rPr lang="en-CA"/>
              <a:t>Presentation Title</a:t>
            </a:r>
          </a:p>
        </p:txBody>
      </p:sp>
      <p:sp>
        <p:nvSpPr>
          <p:cNvPr id="4" name="Date Placeholder 3">
            <a:extLst>
              <a:ext uri="{FF2B5EF4-FFF2-40B4-BE49-F238E27FC236}">
                <a16:creationId xmlns:a16="http://schemas.microsoft.com/office/drawing/2014/main" id="{82126F7B-35F6-FA83-7725-224F19868186}"/>
              </a:ext>
            </a:extLst>
          </p:cNvPr>
          <p:cNvSpPr>
            <a:spLocks noGrp="1"/>
          </p:cNvSpPr>
          <p:nvPr>
            <p:ph type="dt" sz="half" idx="10"/>
          </p:nvPr>
        </p:nvSpPr>
        <p:spPr>
          <a:xfrm>
            <a:off x="177685" y="6853666"/>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B6E5D531-6C6A-C245-84D9-918352C85643}" type="datetime1">
              <a:rPr lang="en-CA" smtClean="0"/>
              <a:t>2025-06-06</a:t>
            </a:fld>
            <a:endParaRPr lang="en-CA"/>
          </a:p>
        </p:txBody>
      </p:sp>
      <p:sp>
        <p:nvSpPr>
          <p:cNvPr id="5" name="Footer Placeholder 4">
            <a:extLst>
              <a:ext uri="{FF2B5EF4-FFF2-40B4-BE49-F238E27FC236}">
                <a16:creationId xmlns:a16="http://schemas.microsoft.com/office/drawing/2014/main" id="{9249D3DF-51D2-F773-8515-649EA455D735}"/>
              </a:ext>
            </a:extLst>
          </p:cNvPr>
          <p:cNvSpPr>
            <a:spLocks noGrp="1"/>
          </p:cNvSpPr>
          <p:nvPr>
            <p:ph type="ftr" sz="quarter" idx="11"/>
          </p:nvPr>
        </p:nvSpPr>
        <p:spPr>
          <a:xfrm>
            <a:off x="177685" y="6853666"/>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6D68C572-1C46-85A6-E9F3-CE13019C1D3A}"/>
              </a:ext>
            </a:extLst>
          </p:cNvPr>
          <p:cNvSpPr>
            <a:spLocks noGrp="1"/>
          </p:cNvSpPr>
          <p:nvPr>
            <p:ph type="sldNum" sz="quarter" idx="12"/>
          </p:nvPr>
        </p:nvSpPr>
        <p:spPr>
          <a:xfrm>
            <a:off x="177685" y="6853666"/>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19" name="Subtitle 2">
            <a:extLst>
              <a:ext uri="{FF2B5EF4-FFF2-40B4-BE49-F238E27FC236}">
                <a16:creationId xmlns:a16="http://schemas.microsoft.com/office/drawing/2014/main" id="{154C58F9-DE08-E397-7398-AD3296ACE0D0}"/>
              </a:ext>
            </a:extLst>
          </p:cNvPr>
          <p:cNvSpPr>
            <a:spLocks noGrp="1"/>
          </p:cNvSpPr>
          <p:nvPr>
            <p:ph type="subTitle" idx="1" hasCustomPrompt="1"/>
          </p:nvPr>
        </p:nvSpPr>
        <p:spPr>
          <a:xfrm>
            <a:off x="372171" y="2301761"/>
            <a:ext cx="10000458" cy="1396647"/>
          </a:xfrm>
        </p:spPr>
        <p:txBody>
          <a:bodyPr>
            <a:normAutofit/>
          </a:bodyPr>
          <a:lstStyle>
            <a:lvl1pPr marL="0" indent="0" algn="l">
              <a:lnSpc>
                <a:spcPct val="100000"/>
              </a:lnSpc>
              <a:spcBef>
                <a:spcPts val="1000"/>
              </a:spcBef>
              <a:buNone/>
              <a:defRPr sz="1400" b="0" i="0">
                <a:solidFill>
                  <a:schemeClr val="tx2"/>
                </a:solidFill>
                <a:latin typeface="Open Sans" pitchFamily="34" charset="0"/>
                <a:ea typeface="Open Sans" pitchFamily="34" charset="0"/>
                <a:cs typeface="Open Sans"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spTree>
    <p:extLst>
      <p:ext uri="{BB962C8B-B14F-4D97-AF65-F5344CB8AC3E}">
        <p14:creationId xmlns:p14="http://schemas.microsoft.com/office/powerpoint/2010/main" val="221340317"/>
      </p:ext>
    </p:extLst>
  </p:cSld>
  <p:clrMapOvr>
    <a:masterClrMapping/>
  </p:clrMapOvr>
  <p:extLst>
    <p:ext uri="{DCECCB84-F9BA-43D5-87BE-67443E8EF086}">
      <p15:sldGuideLst xmlns:p15="http://schemas.microsoft.com/office/powerpoint/2012/main">
        <p15:guide id="1" orient="horz" pos="576">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6FD7-967E-424A-9BD5-E0E9DF564813}"/>
              </a:ext>
            </a:extLst>
          </p:cNvPr>
          <p:cNvSpPr>
            <a:spLocks noGrp="1"/>
          </p:cNvSpPr>
          <p:nvPr>
            <p:ph type="title" hasCustomPrompt="1"/>
          </p:nvPr>
        </p:nvSpPr>
        <p:spPr>
          <a:xfrm>
            <a:off x="1101725" y="827672"/>
            <a:ext cx="7131050" cy="1676120"/>
          </a:xfrm>
        </p:spPr>
        <p:txBody>
          <a:bodyPr anchor="b">
            <a:normAutofit/>
          </a:bodyPr>
          <a:lstStyle>
            <a:lvl1pPr algn="l">
              <a:defRPr sz="3200"/>
            </a:lvl1pPr>
          </a:lstStyle>
          <a:p>
            <a:r>
              <a:rPr lang="en-CA"/>
              <a:t>Section Heading</a:t>
            </a:r>
          </a:p>
        </p:txBody>
      </p:sp>
      <p:sp>
        <p:nvSpPr>
          <p:cNvPr id="3" name="Text Placeholder 2">
            <a:extLst>
              <a:ext uri="{FF2B5EF4-FFF2-40B4-BE49-F238E27FC236}">
                <a16:creationId xmlns:a16="http://schemas.microsoft.com/office/drawing/2014/main" id="{0AAA6A2D-5FF2-0248-AC7C-1F35A14C05A1}"/>
              </a:ext>
            </a:extLst>
          </p:cNvPr>
          <p:cNvSpPr>
            <a:spLocks noGrp="1"/>
          </p:cNvSpPr>
          <p:nvPr>
            <p:ph type="body" idx="1" hasCustomPrompt="1"/>
          </p:nvPr>
        </p:nvSpPr>
        <p:spPr>
          <a:xfrm>
            <a:off x="1101725" y="2678906"/>
            <a:ext cx="5702300" cy="1500187"/>
          </a:xfrm>
        </p:spPr>
        <p:txBody>
          <a:bodyPr>
            <a:noAutofit/>
          </a:bodyPr>
          <a:lstStyle>
            <a:lvl1pPr marL="0" indent="0" algn="l">
              <a:buNone/>
              <a:defRPr sz="1800">
                <a:solidFill>
                  <a:schemeClr val="tx2"/>
                </a:solidFill>
              </a:defRPr>
            </a:lvl1pPr>
            <a:lvl2pPr marL="457200" indent="0" algn="ctr">
              <a:buNone/>
              <a:defRPr sz="1400">
                <a:solidFill>
                  <a:schemeClr val="tx1"/>
                </a:solidFill>
              </a:defRPr>
            </a:lvl2pPr>
            <a:lvl3pPr marL="914400" indent="0" algn="ctr">
              <a:buNone/>
              <a:defRPr sz="1400">
                <a:solidFill>
                  <a:schemeClr val="tx1"/>
                </a:solidFill>
              </a:defRPr>
            </a:lvl3pPr>
            <a:lvl4pPr marL="1371600" indent="0" algn="ctr">
              <a:buNone/>
              <a:defRPr sz="1400">
                <a:solidFill>
                  <a:schemeClr val="tx1"/>
                </a:solidFill>
              </a:defRPr>
            </a:lvl4pPr>
            <a:lvl5pPr marL="1828800" indent="0" algn="ctr">
              <a:buNone/>
              <a:defRPr sz="1400">
                <a:solidFill>
                  <a:schemeClr val="tx1"/>
                </a:solidFill>
              </a:defRPr>
            </a:lvl5pPr>
            <a:lvl6pPr marL="2286000" indent="0" algn="ctr">
              <a:buNone/>
              <a:defRPr sz="1400">
                <a:solidFill>
                  <a:schemeClr val="tx1"/>
                </a:solidFill>
              </a:defRPr>
            </a:lvl6pPr>
            <a:lvl7pPr marL="2743200" indent="0" algn="ctr">
              <a:buNone/>
              <a:defRPr sz="1400">
                <a:solidFill>
                  <a:schemeClr val="tx1"/>
                </a:solidFill>
              </a:defRPr>
            </a:lvl7pPr>
            <a:lvl8pPr marL="3200400" indent="0" algn="ctr">
              <a:buNone/>
              <a:defRPr sz="1400">
                <a:solidFill>
                  <a:schemeClr val="tx1"/>
                </a:solidFill>
              </a:defRPr>
            </a:lvl8pPr>
            <a:lvl9pPr marL="3657600" indent="0" algn="ctr">
              <a:buNone/>
              <a:defRPr sz="1400">
                <a:solidFill>
                  <a:schemeClr val="tx1"/>
                </a:solidFill>
              </a:defRPr>
            </a:lvl9pPr>
          </a:lstStyle>
          <a:p>
            <a:pPr lvl="0"/>
            <a:r>
              <a:rPr lang="en-CA"/>
              <a:t>Section Subtitle</a:t>
            </a:r>
          </a:p>
        </p:txBody>
      </p:sp>
      <p:sp>
        <p:nvSpPr>
          <p:cNvPr id="7" name="Date Placeholder 3">
            <a:extLst>
              <a:ext uri="{FF2B5EF4-FFF2-40B4-BE49-F238E27FC236}">
                <a16:creationId xmlns:a16="http://schemas.microsoft.com/office/drawing/2014/main" id="{53A96722-3409-394C-9FAD-A58B5E4B3FDE}"/>
              </a:ext>
            </a:extLst>
          </p:cNvPr>
          <p:cNvSpPr>
            <a:spLocks noGrp="1"/>
          </p:cNvSpPr>
          <p:nvPr>
            <p:ph type="dt" sz="half" idx="10"/>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61F36833-3095-B949-8338-017F1D2BC221}" type="datetime1">
              <a:rPr lang="en-CA" smtClean="0"/>
              <a:t>2025-06-06</a:t>
            </a:fld>
            <a:endParaRPr lang="en-CA"/>
          </a:p>
        </p:txBody>
      </p:sp>
      <p:sp>
        <p:nvSpPr>
          <p:cNvPr id="8" name="Footer Placeholder 4">
            <a:extLst>
              <a:ext uri="{FF2B5EF4-FFF2-40B4-BE49-F238E27FC236}">
                <a16:creationId xmlns:a16="http://schemas.microsoft.com/office/drawing/2014/main" id="{31F5D2BE-C001-F84E-B7B9-6CC8207F3E32}"/>
              </a:ext>
            </a:extLst>
          </p:cNvPr>
          <p:cNvSpPr>
            <a:spLocks noGrp="1"/>
          </p:cNvSpPr>
          <p:nvPr>
            <p:ph type="ftr" sz="quarter"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DEDDCF2-E110-B84E-82C6-78895908542D}"/>
              </a:ext>
            </a:extLst>
          </p:cNvPr>
          <p:cNvSpPr>
            <a:spLocks noGrp="1"/>
          </p:cNvSpPr>
          <p:nvPr>
            <p:ph type="sldNum"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6" name="Date Placeholder 3">
            <a:extLst>
              <a:ext uri="{FF2B5EF4-FFF2-40B4-BE49-F238E27FC236}">
                <a16:creationId xmlns:a16="http://schemas.microsoft.com/office/drawing/2014/main" id="{9F9CCEB4-9B1A-0DCB-36BD-8A3A6E9579DA}"/>
              </a:ext>
            </a:extLst>
          </p:cNvPr>
          <p:cNvSpPr txBox="1">
            <a:spLocks/>
          </p:cNvSpPr>
          <p:nvPr userDrawn="1"/>
        </p:nvSpPr>
        <p:spPr>
          <a:xfrm>
            <a:off x="177685" y="6853666"/>
            <a:ext cx="0" cy="0"/>
          </a:xfrm>
          <a:prstGeom prst="rect">
            <a:avLst/>
          </a:prstGeom>
          <a:ln>
            <a:solidFill>
              <a:schemeClr val="bg1">
                <a:alpha val="0"/>
              </a:schemeClr>
            </a:solidFill>
          </a:ln>
        </p:spPr>
        <p:txBody>
          <a:bodyPr vert="horz" lIns="91440" tIns="45720" rIns="91440" bIns="45720" rtlCol="0" anchor="ctr"/>
          <a:lstStyle>
            <a:defPPr>
              <a:defRPr lang="en-US"/>
            </a:defPPr>
            <a:lvl1pPr marL="0" algn="r" defTabSz="914400" rtl="0" eaLnBrk="1" latinLnBrk="0" hangingPunct="1">
              <a:defRPr sz="100" kern="1200">
                <a:solidFill>
                  <a:schemeClr val="bg2">
                    <a:alpha val="0"/>
                  </a:schemeClr>
                </a:solidFill>
                <a:latin typeface="Open Sans Condensed" pitchFamily="2" charset="0"/>
                <a:ea typeface="Open Sans Condensed" pitchFamily="2" charset="0"/>
                <a:cs typeface="Open Sans Condensed"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BE4076-D9F6-A04D-95EE-423EF5FC1F59}" type="datetime1">
              <a:rPr lang="en-CA" smtClean="0"/>
              <a:pPr/>
              <a:t>2025-06-06</a:t>
            </a:fld>
            <a:endParaRPr lang="en-CA"/>
          </a:p>
        </p:txBody>
      </p:sp>
      <p:sp>
        <p:nvSpPr>
          <p:cNvPr id="13" name="Slide Number Placeholder 5">
            <a:extLst>
              <a:ext uri="{FF2B5EF4-FFF2-40B4-BE49-F238E27FC236}">
                <a16:creationId xmlns:a16="http://schemas.microsoft.com/office/drawing/2014/main" id="{B0191607-65B8-CA43-9D27-DCCB10EEEF74}"/>
              </a:ext>
            </a:extLst>
          </p:cNvPr>
          <p:cNvSpPr txBox="1">
            <a:spLocks/>
          </p:cNvSpPr>
          <p:nvPr userDrawn="1"/>
        </p:nvSpPr>
        <p:spPr>
          <a:xfrm>
            <a:off x="177685" y="6853666"/>
            <a:ext cx="0" cy="0"/>
          </a:xfrm>
          <a:prstGeom prst="rect">
            <a:avLst/>
          </a:prstGeom>
          <a:ln>
            <a:solidFill>
              <a:schemeClr val="bg1">
                <a:alpha val="0"/>
              </a:schemeClr>
            </a:solidFill>
          </a:ln>
        </p:spPr>
        <p:txBody>
          <a:bodyPr vert="horz" lIns="91440" tIns="45720" rIns="91440" bIns="45720" rtlCol="0" anchor="ctr"/>
          <a:lstStyle>
            <a:defPPr>
              <a:defRPr lang="en-US"/>
            </a:defPPr>
            <a:lvl1pPr marL="0" algn="r" defTabSz="914400" rtl="0" eaLnBrk="1" latinLnBrk="0" hangingPunct="1">
              <a:defRPr sz="100" kern="1200">
                <a:solidFill>
                  <a:schemeClr val="bg2">
                    <a:alpha val="0"/>
                  </a:schemeClr>
                </a:solidFill>
                <a:latin typeface="Open Sans Condensed" pitchFamily="2" charset="0"/>
                <a:ea typeface="Open Sans Condensed" pitchFamily="2" charset="0"/>
                <a:cs typeface="Open Sans Condensed"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D90C89-BB05-D647-8C9B-C2376028CB3D}" type="slidenum">
              <a:rPr lang="en-CA" smtClean="0"/>
              <a:pPr/>
              <a:t>‹#›</a:t>
            </a:fld>
            <a:endParaRPr lang="en-CA"/>
          </a:p>
        </p:txBody>
      </p:sp>
    </p:spTree>
    <p:extLst>
      <p:ext uri="{BB962C8B-B14F-4D97-AF65-F5344CB8AC3E}">
        <p14:creationId xmlns:p14="http://schemas.microsoft.com/office/powerpoint/2010/main" val="61254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97A-93D6-E747-BAA0-0D36C3E57E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DDCBC40-268B-EC4B-BCEA-59D5F9882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9526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EAF8-802D-9E48-8393-BC63F9C64B7B}"/>
              </a:ext>
            </a:extLst>
          </p:cNvPr>
          <p:cNvSpPr>
            <a:spLocks noGrp="1"/>
          </p:cNvSpPr>
          <p:nvPr>
            <p:ph type="title"/>
          </p:nvPr>
        </p:nvSpPr>
        <p:spPr/>
        <p:txBody>
          <a:bodyPr/>
          <a:lstStyle/>
          <a:p>
            <a:r>
              <a:rPr lang="en-US"/>
              <a:t>Click to edit Master title style</a:t>
            </a:r>
            <a:endParaRPr lang="en-CA"/>
          </a:p>
        </p:txBody>
      </p:sp>
      <p:sp>
        <p:nvSpPr>
          <p:cNvPr id="7" name="Text Placeholder 5">
            <a:extLst>
              <a:ext uri="{FF2B5EF4-FFF2-40B4-BE49-F238E27FC236}">
                <a16:creationId xmlns:a16="http://schemas.microsoft.com/office/drawing/2014/main" id="{D826743E-6DAE-EA4E-BE3D-F355BACDE8F0}"/>
              </a:ext>
            </a:extLst>
          </p:cNvPr>
          <p:cNvSpPr>
            <a:spLocks noGrp="1"/>
          </p:cNvSpPr>
          <p:nvPr>
            <p:ph type="body" sz="quarter" idx="13"/>
          </p:nvPr>
        </p:nvSpPr>
        <p:spPr>
          <a:xfrm>
            <a:off x="381001" y="1524231"/>
            <a:ext cx="11429998" cy="377144"/>
          </a:xfrm>
        </p:spPr>
        <p:txBody>
          <a:bodyPr/>
          <a:lstStyle>
            <a:lvl1pPr marL="0" indent="0">
              <a:buNone/>
              <a:defRPr b="1">
                <a:solidFill>
                  <a:schemeClr val="accent1"/>
                </a:solidFill>
              </a:defRPr>
            </a:lvl1pPr>
            <a:lvl2pPr marL="457200" indent="0">
              <a:buNone/>
              <a:defRPr/>
            </a:lvl2pPr>
          </a:lstStyle>
          <a:p>
            <a:pPr lvl="0"/>
            <a:r>
              <a:rPr lang="en-US"/>
              <a:t>Click to edit Master text styles</a:t>
            </a:r>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0999" y="2095500"/>
            <a:ext cx="11429999" cy="381000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75019196"/>
      </p:ext>
    </p:extLst>
  </p:cSld>
  <p:clrMapOvr>
    <a:masterClrMapping/>
  </p:clrMapOvr>
  <p:extLst>
    <p:ext uri="{DCECCB84-F9BA-43D5-87BE-67443E8EF086}">
      <p15:sldGuideLst xmlns:p15="http://schemas.microsoft.com/office/powerpoint/2012/main">
        <p15:guide id="1" pos="50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25FC-272F-914B-937D-5A26202EC1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A472A3-4967-4B4F-A6B0-8F80B08F4C3A}"/>
              </a:ext>
            </a:extLst>
          </p:cNvPr>
          <p:cNvSpPr>
            <a:spLocks noGrp="1"/>
          </p:cNvSpPr>
          <p:nvPr>
            <p:ph sz="half" idx="1"/>
          </p:nvPr>
        </p:nvSpPr>
        <p:spPr>
          <a:xfrm>
            <a:off x="381000" y="1524000"/>
            <a:ext cx="5481913"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8FCC904-78B1-0642-BED8-CC7244FCC937}"/>
              </a:ext>
            </a:extLst>
          </p:cNvPr>
          <p:cNvSpPr>
            <a:spLocks noGrp="1"/>
          </p:cNvSpPr>
          <p:nvPr>
            <p:ph sz="half" idx="2"/>
          </p:nvPr>
        </p:nvSpPr>
        <p:spPr>
          <a:xfrm>
            <a:off x="6329083" y="1524000"/>
            <a:ext cx="5481917"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8" name="Straight Connector 7">
            <a:extLst>
              <a:ext uri="{FF2B5EF4-FFF2-40B4-BE49-F238E27FC236}">
                <a16:creationId xmlns:a16="http://schemas.microsoft.com/office/drawing/2014/main" id="{8E0F70BF-B4DC-C043-9D7C-20457CB12B2B}"/>
              </a:ext>
            </a:extLst>
          </p:cNvPr>
          <p:cNvCxnSpPr>
            <a:cxnSpLocks/>
          </p:cNvCxnSpPr>
          <p:nvPr userDrawn="1"/>
        </p:nvCxnSpPr>
        <p:spPr>
          <a:xfrm>
            <a:off x="6096000"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E5C1820-C354-93FB-A74C-F3AB5DFE2D0A}"/>
              </a:ext>
            </a:extLst>
          </p:cNvPr>
          <p:cNvSpPr>
            <a:spLocks noGrp="1"/>
          </p:cNvSpPr>
          <p:nvPr>
            <p:ph type="dt" sz="half" idx="10"/>
          </p:nvPr>
        </p:nvSpPr>
        <p:spPr>
          <a:xfrm>
            <a:off x="10010773" y="6431557"/>
            <a:ext cx="1089027"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35A8E8CF-97B8-5C41-9BE0-3B96A63915EE}" type="datetime1">
              <a:rPr lang="en-CA" smtClean="0"/>
              <a:t>2025-06-06</a:t>
            </a:fld>
            <a:endParaRPr lang="en-CA"/>
          </a:p>
        </p:txBody>
      </p:sp>
      <p:sp>
        <p:nvSpPr>
          <p:cNvPr id="10" name="Footer Placeholder 4">
            <a:extLst>
              <a:ext uri="{FF2B5EF4-FFF2-40B4-BE49-F238E27FC236}">
                <a16:creationId xmlns:a16="http://schemas.microsoft.com/office/drawing/2014/main" id="{63263F6B-CD1A-B9A4-47A9-9A9326E847CD}"/>
              </a:ext>
            </a:extLst>
          </p:cNvPr>
          <p:cNvSpPr>
            <a:spLocks noGrp="1"/>
          </p:cNvSpPr>
          <p:nvPr>
            <p:ph type="ftr" sz="quarter" idx="3"/>
          </p:nvPr>
        </p:nvSpPr>
        <p:spPr>
          <a:xfrm>
            <a:off x="5826295" y="6431557"/>
            <a:ext cx="4184478"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endParaRPr lang="en-CA"/>
          </a:p>
        </p:txBody>
      </p:sp>
      <p:sp>
        <p:nvSpPr>
          <p:cNvPr id="11" name="Slide Number Placeholder 5">
            <a:extLst>
              <a:ext uri="{FF2B5EF4-FFF2-40B4-BE49-F238E27FC236}">
                <a16:creationId xmlns:a16="http://schemas.microsoft.com/office/drawing/2014/main" id="{7F0D251C-11C7-A682-84D8-F1014EFD8FC2}"/>
              </a:ext>
            </a:extLst>
          </p:cNvPr>
          <p:cNvSpPr>
            <a:spLocks noGrp="1"/>
          </p:cNvSpPr>
          <p:nvPr>
            <p:ph type="sldNum" sz="quarter" idx="4"/>
          </p:nvPr>
        </p:nvSpPr>
        <p:spPr>
          <a:xfrm>
            <a:off x="11099800" y="6431557"/>
            <a:ext cx="711199"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93048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3088E-7FA3-A744-8DF6-ABAC5B10CEB7}"/>
              </a:ext>
            </a:extLst>
          </p:cNvPr>
          <p:cNvSpPr>
            <a:spLocks noGrp="1"/>
          </p:cNvSpPr>
          <p:nvPr>
            <p:ph type="title"/>
          </p:nvPr>
        </p:nvSpPr>
        <p:spPr>
          <a:xfrm>
            <a:off x="381001" y="346758"/>
            <a:ext cx="11429998" cy="989849"/>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EC20995-51C1-4D4B-AC96-2295AFD7871E}"/>
              </a:ext>
            </a:extLst>
          </p:cNvPr>
          <p:cNvSpPr>
            <a:spLocks noGrp="1"/>
          </p:cNvSpPr>
          <p:nvPr>
            <p:ph type="body" idx="1"/>
          </p:nvPr>
        </p:nvSpPr>
        <p:spPr>
          <a:xfrm>
            <a:off x="380999" y="1521474"/>
            <a:ext cx="11429999" cy="4384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EAA09618-7A7B-EB53-49D2-B64135881407}"/>
              </a:ext>
            </a:extLst>
          </p:cNvPr>
          <p:cNvGrpSpPr/>
          <p:nvPr userDrawn="1"/>
        </p:nvGrpSpPr>
        <p:grpSpPr>
          <a:xfrm>
            <a:off x="12398700" y="2267380"/>
            <a:ext cx="5456642" cy="829188"/>
            <a:chOff x="401526" y="5034033"/>
            <a:chExt cx="5456642" cy="829188"/>
          </a:xfrm>
        </p:grpSpPr>
        <p:sp>
          <p:nvSpPr>
            <p:cNvPr id="8" name="Rectangle 7">
              <a:extLst>
                <a:ext uri="{FF2B5EF4-FFF2-40B4-BE49-F238E27FC236}">
                  <a16:creationId xmlns:a16="http://schemas.microsoft.com/office/drawing/2014/main" id="{F0ECF739-B893-C0ED-44FD-94406865D19B}"/>
                </a:ext>
              </a:extLst>
            </p:cNvPr>
            <p:cNvSpPr/>
            <p:nvPr/>
          </p:nvSpPr>
          <p:spPr>
            <a:xfrm>
              <a:off x="502171" y="5347734"/>
              <a:ext cx="457200" cy="255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9" name="TextBox 8">
              <a:extLst>
                <a:ext uri="{FF2B5EF4-FFF2-40B4-BE49-F238E27FC236}">
                  <a16:creationId xmlns:a16="http://schemas.microsoft.com/office/drawing/2014/main" id="{BCEA6453-7772-4719-B0AF-F76B7170C2D1}"/>
                </a:ext>
              </a:extLst>
            </p:cNvPr>
            <p:cNvSpPr txBox="1"/>
            <p:nvPr/>
          </p:nvSpPr>
          <p:spPr>
            <a:xfrm>
              <a:off x="401526" y="5034033"/>
              <a:ext cx="2364750" cy="230832"/>
            </a:xfrm>
            <a:prstGeom prst="rect">
              <a:avLst/>
            </a:prstGeom>
            <a:noFill/>
          </p:spPr>
          <p:txBody>
            <a:bodyPr wrap="none" rtlCol="0">
              <a:spAutoFit/>
            </a:bodyPr>
            <a:lstStyle/>
            <a:p>
              <a:r>
                <a:rPr lang="en-CA" sz="900" cap="all" spc="100">
                  <a:latin typeface="Open Sans" pitchFamily="2" charset="0"/>
                </a:rPr>
                <a:t>Secondary Palette - Neutrals</a:t>
              </a:r>
            </a:p>
          </p:txBody>
        </p:sp>
        <p:cxnSp>
          <p:nvCxnSpPr>
            <p:cNvPr id="10" name="Straight Connector 9">
              <a:extLst>
                <a:ext uri="{FF2B5EF4-FFF2-40B4-BE49-F238E27FC236}">
                  <a16:creationId xmlns:a16="http://schemas.microsoft.com/office/drawing/2014/main" id="{F4A4D4C3-DC84-90CA-EB2A-622736B964D4}"/>
                </a:ext>
              </a:extLst>
            </p:cNvPr>
            <p:cNvCxnSpPr/>
            <p:nvPr/>
          </p:nvCxnSpPr>
          <p:spPr>
            <a:xfrm>
              <a:off x="502171" y="5274115"/>
              <a:ext cx="53559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5936FD3-10FF-037F-F1F3-A1E00925CC49}"/>
                </a:ext>
              </a:extLst>
            </p:cNvPr>
            <p:cNvSpPr/>
            <p:nvPr/>
          </p:nvSpPr>
          <p:spPr>
            <a:xfrm>
              <a:off x="1114913" y="5347734"/>
              <a:ext cx="457200" cy="255073"/>
            </a:xfrm>
            <a:prstGeom prst="rect">
              <a:avLst/>
            </a:prstGeom>
            <a:solidFill>
              <a:srgbClr val="D0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13" name="Rectangle 12">
              <a:extLst>
                <a:ext uri="{FF2B5EF4-FFF2-40B4-BE49-F238E27FC236}">
                  <a16:creationId xmlns:a16="http://schemas.microsoft.com/office/drawing/2014/main" id="{B2B398ED-B890-96E4-6536-CB843A1BF3F0}"/>
                </a:ext>
              </a:extLst>
            </p:cNvPr>
            <p:cNvSpPr/>
            <p:nvPr/>
          </p:nvSpPr>
          <p:spPr>
            <a:xfrm>
              <a:off x="1727656" y="5347734"/>
              <a:ext cx="457200" cy="255073"/>
            </a:xfrm>
            <a:prstGeom prst="rect">
              <a:avLst/>
            </a:prstGeom>
            <a:solidFill>
              <a:schemeClr val="bg1"/>
            </a:solidFill>
            <a:ln>
              <a:solidFill>
                <a:srgbClr val="D0D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14" name="TextBox 13">
              <a:extLst>
                <a:ext uri="{FF2B5EF4-FFF2-40B4-BE49-F238E27FC236}">
                  <a16:creationId xmlns:a16="http://schemas.microsoft.com/office/drawing/2014/main" id="{A0373726-1241-31E7-A7A9-C62176DAE995}"/>
                </a:ext>
              </a:extLst>
            </p:cNvPr>
            <p:cNvSpPr txBox="1"/>
            <p:nvPr/>
          </p:nvSpPr>
          <p:spPr>
            <a:xfrm>
              <a:off x="502171" y="5647777"/>
              <a:ext cx="218008" cy="107722"/>
            </a:xfrm>
            <a:prstGeom prst="rect">
              <a:avLst/>
            </a:prstGeom>
            <a:noFill/>
          </p:spPr>
          <p:txBody>
            <a:bodyPr wrap="none" lIns="0" tIns="0" rIns="0" bIns="0" rtlCol="0">
              <a:spAutoFit/>
            </a:bodyPr>
            <a:lstStyle/>
            <a:p>
              <a:pPr algn="l"/>
              <a:r>
                <a:rPr lang="en-CA" sz="700">
                  <a:latin typeface="Open Sans" pitchFamily="2" charset="0"/>
                </a:rPr>
                <a:t>Black</a:t>
              </a:r>
            </a:p>
          </p:txBody>
        </p:sp>
        <p:sp>
          <p:nvSpPr>
            <p:cNvPr id="15" name="TextBox 14">
              <a:extLst>
                <a:ext uri="{FF2B5EF4-FFF2-40B4-BE49-F238E27FC236}">
                  <a16:creationId xmlns:a16="http://schemas.microsoft.com/office/drawing/2014/main" id="{E4F032B2-BBE9-3026-E72F-92C9684E9B98}"/>
                </a:ext>
              </a:extLst>
            </p:cNvPr>
            <p:cNvSpPr txBox="1"/>
            <p:nvPr/>
          </p:nvSpPr>
          <p:spPr>
            <a:xfrm>
              <a:off x="1114913" y="5647777"/>
              <a:ext cx="534006" cy="215444"/>
            </a:xfrm>
            <a:prstGeom prst="rect">
              <a:avLst/>
            </a:prstGeom>
            <a:noFill/>
          </p:spPr>
          <p:txBody>
            <a:bodyPr wrap="square" lIns="0" tIns="0" rIns="0" bIns="0" rtlCol="0">
              <a:spAutoFit/>
            </a:bodyPr>
            <a:lstStyle/>
            <a:p>
              <a:pPr algn="l"/>
              <a:r>
                <a:rPr lang="en-CA" sz="700">
                  <a:latin typeface="Open Sans" pitchFamily="2" charset="0"/>
                </a:rPr>
                <a:t>Pantone Cool Gray 2</a:t>
              </a:r>
            </a:p>
          </p:txBody>
        </p:sp>
        <p:sp>
          <p:nvSpPr>
            <p:cNvPr id="16" name="TextBox 15">
              <a:extLst>
                <a:ext uri="{FF2B5EF4-FFF2-40B4-BE49-F238E27FC236}">
                  <a16:creationId xmlns:a16="http://schemas.microsoft.com/office/drawing/2014/main" id="{0FE0D4BA-F62A-B6B5-AE1D-D648EEDC70A0}"/>
                </a:ext>
              </a:extLst>
            </p:cNvPr>
            <p:cNvSpPr txBox="1"/>
            <p:nvPr/>
          </p:nvSpPr>
          <p:spPr>
            <a:xfrm>
              <a:off x="1744499" y="5647777"/>
              <a:ext cx="242054" cy="107722"/>
            </a:xfrm>
            <a:prstGeom prst="rect">
              <a:avLst/>
            </a:prstGeom>
            <a:noFill/>
          </p:spPr>
          <p:txBody>
            <a:bodyPr wrap="none" lIns="0" tIns="0" rIns="0" bIns="0" rtlCol="0">
              <a:spAutoFit/>
            </a:bodyPr>
            <a:lstStyle>
              <a:defPPr>
                <a:defRPr lang="en-US"/>
              </a:defPPr>
              <a:lvl1pPr>
                <a:defRPr sz="900"/>
              </a:lvl1pPr>
            </a:lstStyle>
            <a:p>
              <a:r>
                <a:rPr lang="en-CA" sz="700">
                  <a:latin typeface="Open Sans" pitchFamily="2" charset="0"/>
                </a:rPr>
                <a:t>White</a:t>
              </a:r>
            </a:p>
          </p:txBody>
        </p:sp>
      </p:grpSp>
      <p:grpSp>
        <p:nvGrpSpPr>
          <p:cNvPr id="17" name="Group 16">
            <a:extLst>
              <a:ext uri="{FF2B5EF4-FFF2-40B4-BE49-F238E27FC236}">
                <a16:creationId xmlns:a16="http://schemas.microsoft.com/office/drawing/2014/main" id="{4958AAEA-4AE9-74DD-FDC0-74F3DA564C41}"/>
              </a:ext>
            </a:extLst>
          </p:cNvPr>
          <p:cNvGrpSpPr/>
          <p:nvPr userDrawn="1"/>
        </p:nvGrpSpPr>
        <p:grpSpPr>
          <a:xfrm>
            <a:off x="12398700" y="178513"/>
            <a:ext cx="5456642" cy="844649"/>
            <a:chOff x="401526" y="2620146"/>
            <a:chExt cx="5456642" cy="844649"/>
          </a:xfrm>
        </p:grpSpPr>
        <p:sp>
          <p:nvSpPr>
            <p:cNvPr id="18" name="Rectangle 17">
              <a:extLst>
                <a:ext uri="{FF2B5EF4-FFF2-40B4-BE49-F238E27FC236}">
                  <a16:creationId xmlns:a16="http://schemas.microsoft.com/office/drawing/2014/main" id="{EA1BC14B-EEBB-FECD-3F05-BC3B925B7FF2}"/>
                </a:ext>
              </a:extLst>
            </p:cNvPr>
            <p:cNvSpPr/>
            <p:nvPr/>
          </p:nvSpPr>
          <p:spPr>
            <a:xfrm>
              <a:off x="502172" y="2930337"/>
              <a:ext cx="457200" cy="255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19" name="TextBox 18">
              <a:extLst>
                <a:ext uri="{FF2B5EF4-FFF2-40B4-BE49-F238E27FC236}">
                  <a16:creationId xmlns:a16="http://schemas.microsoft.com/office/drawing/2014/main" id="{7EE3A6BD-8D73-EE42-4E64-8CF0BD248D28}"/>
                </a:ext>
              </a:extLst>
            </p:cNvPr>
            <p:cNvSpPr txBox="1"/>
            <p:nvPr/>
          </p:nvSpPr>
          <p:spPr>
            <a:xfrm>
              <a:off x="502171" y="3249351"/>
              <a:ext cx="581891" cy="215444"/>
            </a:xfrm>
            <a:prstGeom prst="rect">
              <a:avLst/>
            </a:prstGeom>
            <a:noFill/>
          </p:spPr>
          <p:txBody>
            <a:bodyPr wrap="none" lIns="0" tIns="0" rIns="0" bIns="0" rtlCol="0">
              <a:spAutoFit/>
            </a:bodyPr>
            <a:lstStyle/>
            <a:p>
              <a:pPr algn="l"/>
              <a:r>
                <a:rPr lang="en-CA" sz="700">
                  <a:latin typeface="Open Sans" pitchFamily="2" charset="0"/>
                </a:rPr>
                <a:t>U of T Blue</a:t>
              </a:r>
              <a:br>
                <a:rPr lang="en-CA" sz="700">
                  <a:latin typeface="Open Sans" pitchFamily="2" charset="0"/>
                </a:rPr>
              </a:br>
              <a:r>
                <a:rPr lang="en-CA" sz="700">
                  <a:latin typeface="Open Sans" pitchFamily="2" charset="0"/>
                </a:rPr>
                <a:t>(Pantone 655)</a:t>
              </a:r>
            </a:p>
          </p:txBody>
        </p:sp>
        <p:sp>
          <p:nvSpPr>
            <p:cNvPr id="20" name="TextBox 19">
              <a:extLst>
                <a:ext uri="{FF2B5EF4-FFF2-40B4-BE49-F238E27FC236}">
                  <a16:creationId xmlns:a16="http://schemas.microsoft.com/office/drawing/2014/main" id="{DDF1B14D-3D9F-6218-3DD4-C7D6C808C4B9}"/>
                </a:ext>
              </a:extLst>
            </p:cNvPr>
            <p:cNvSpPr txBox="1"/>
            <p:nvPr/>
          </p:nvSpPr>
          <p:spPr>
            <a:xfrm>
              <a:off x="401526" y="2620146"/>
              <a:ext cx="1351652" cy="230832"/>
            </a:xfrm>
            <a:prstGeom prst="rect">
              <a:avLst/>
            </a:prstGeom>
            <a:noFill/>
          </p:spPr>
          <p:txBody>
            <a:bodyPr wrap="none" rtlCol="0">
              <a:spAutoFit/>
            </a:bodyPr>
            <a:lstStyle/>
            <a:p>
              <a:pPr algn="l"/>
              <a:r>
                <a:rPr lang="en-CA" sz="900" cap="all" spc="100">
                  <a:latin typeface="Open Sans" pitchFamily="2" charset="0"/>
                </a:rPr>
                <a:t>Primary Palette</a:t>
              </a:r>
            </a:p>
          </p:txBody>
        </p:sp>
        <p:cxnSp>
          <p:nvCxnSpPr>
            <p:cNvPr id="21" name="Straight Connector 20">
              <a:extLst>
                <a:ext uri="{FF2B5EF4-FFF2-40B4-BE49-F238E27FC236}">
                  <a16:creationId xmlns:a16="http://schemas.microsoft.com/office/drawing/2014/main" id="{A453F972-CB69-705E-A3AF-EC5848EA51E1}"/>
                </a:ext>
              </a:extLst>
            </p:cNvPr>
            <p:cNvCxnSpPr/>
            <p:nvPr/>
          </p:nvCxnSpPr>
          <p:spPr>
            <a:xfrm>
              <a:off x="502171" y="2860228"/>
              <a:ext cx="53559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3AD18A7-3A69-0B82-7733-B123D3CB3656}"/>
              </a:ext>
            </a:extLst>
          </p:cNvPr>
          <p:cNvGrpSpPr/>
          <p:nvPr userDrawn="1"/>
        </p:nvGrpSpPr>
        <p:grpSpPr>
          <a:xfrm>
            <a:off x="12398700" y="1221191"/>
            <a:ext cx="5456642" cy="848160"/>
            <a:chOff x="401526" y="3793363"/>
            <a:chExt cx="5456642" cy="848160"/>
          </a:xfrm>
        </p:grpSpPr>
        <p:sp>
          <p:nvSpPr>
            <p:cNvPr id="23" name="Rectangle 22">
              <a:extLst>
                <a:ext uri="{FF2B5EF4-FFF2-40B4-BE49-F238E27FC236}">
                  <a16:creationId xmlns:a16="http://schemas.microsoft.com/office/drawing/2014/main" id="{656D2F04-C881-8254-3404-CB5D26C45E0C}"/>
                </a:ext>
              </a:extLst>
            </p:cNvPr>
            <p:cNvSpPr/>
            <p:nvPr/>
          </p:nvSpPr>
          <p:spPr>
            <a:xfrm>
              <a:off x="502171" y="4111046"/>
              <a:ext cx="457200" cy="255073"/>
            </a:xfrm>
            <a:prstGeom prst="rect">
              <a:avLst/>
            </a:prstGeom>
            <a:solidFill>
              <a:srgbClr val="8DB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4" name="TextBox 23">
              <a:extLst>
                <a:ext uri="{FF2B5EF4-FFF2-40B4-BE49-F238E27FC236}">
                  <a16:creationId xmlns:a16="http://schemas.microsoft.com/office/drawing/2014/main" id="{9E4C34BC-DA54-9E28-6C11-7C4F71B44344}"/>
                </a:ext>
              </a:extLst>
            </p:cNvPr>
            <p:cNvSpPr txBox="1"/>
            <p:nvPr/>
          </p:nvSpPr>
          <p:spPr>
            <a:xfrm>
              <a:off x="401526" y="3793363"/>
              <a:ext cx="2315057" cy="230832"/>
            </a:xfrm>
            <a:prstGeom prst="rect">
              <a:avLst/>
            </a:prstGeom>
            <a:noFill/>
          </p:spPr>
          <p:txBody>
            <a:bodyPr wrap="none" rtlCol="0">
              <a:spAutoFit/>
            </a:bodyPr>
            <a:lstStyle/>
            <a:p>
              <a:r>
                <a:rPr lang="en-CA" sz="900" cap="all" spc="100">
                  <a:latin typeface="Open Sans" pitchFamily="2" charset="0"/>
                </a:rPr>
                <a:t>Secondary Palette - Colours</a:t>
              </a:r>
            </a:p>
          </p:txBody>
        </p:sp>
        <p:cxnSp>
          <p:nvCxnSpPr>
            <p:cNvPr id="25" name="Straight Connector 24">
              <a:extLst>
                <a:ext uri="{FF2B5EF4-FFF2-40B4-BE49-F238E27FC236}">
                  <a16:creationId xmlns:a16="http://schemas.microsoft.com/office/drawing/2014/main" id="{C3927002-6096-4F0E-2590-873185C20B5A}"/>
                </a:ext>
              </a:extLst>
            </p:cNvPr>
            <p:cNvCxnSpPr/>
            <p:nvPr/>
          </p:nvCxnSpPr>
          <p:spPr>
            <a:xfrm>
              <a:off x="502171" y="4033445"/>
              <a:ext cx="53559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F5B77A4-8029-A7A7-B5CE-F8C8F1152EEB}"/>
                </a:ext>
              </a:extLst>
            </p:cNvPr>
            <p:cNvSpPr/>
            <p:nvPr/>
          </p:nvSpPr>
          <p:spPr>
            <a:xfrm>
              <a:off x="1114913" y="4111046"/>
              <a:ext cx="457200" cy="255073"/>
            </a:xfrm>
            <a:prstGeom prst="rect">
              <a:avLst/>
            </a:prstGeom>
            <a:solidFill>
              <a:srgbClr val="00A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7" name="Rectangle 26">
              <a:extLst>
                <a:ext uri="{FF2B5EF4-FFF2-40B4-BE49-F238E27FC236}">
                  <a16:creationId xmlns:a16="http://schemas.microsoft.com/office/drawing/2014/main" id="{70FB0323-E7C6-FBA5-7C57-E889CB5304C0}"/>
                </a:ext>
              </a:extLst>
            </p:cNvPr>
            <p:cNvSpPr/>
            <p:nvPr/>
          </p:nvSpPr>
          <p:spPr>
            <a:xfrm>
              <a:off x="1727656" y="4111046"/>
              <a:ext cx="457200" cy="255073"/>
            </a:xfrm>
            <a:prstGeom prst="rect">
              <a:avLst/>
            </a:prstGeom>
            <a:solidFill>
              <a:srgbClr val="6FC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8" name="Rectangle 27">
              <a:extLst>
                <a:ext uri="{FF2B5EF4-FFF2-40B4-BE49-F238E27FC236}">
                  <a16:creationId xmlns:a16="http://schemas.microsoft.com/office/drawing/2014/main" id="{FA505DE6-0F49-4EFD-C43C-81D3396FDC3A}"/>
                </a:ext>
              </a:extLst>
            </p:cNvPr>
            <p:cNvSpPr/>
            <p:nvPr/>
          </p:nvSpPr>
          <p:spPr>
            <a:xfrm>
              <a:off x="2340398" y="4111046"/>
              <a:ext cx="457200" cy="255073"/>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9" name="Rectangle 28">
              <a:extLst>
                <a:ext uri="{FF2B5EF4-FFF2-40B4-BE49-F238E27FC236}">
                  <a16:creationId xmlns:a16="http://schemas.microsoft.com/office/drawing/2014/main" id="{E6258A61-21B8-7994-1372-E746D13450AA}"/>
                </a:ext>
              </a:extLst>
            </p:cNvPr>
            <p:cNvSpPr/>
            <p:nvPr/>
          </p:nvSpPr>
          <p:spPr>
            <a:xfrm>
              <a:off x="2953141" y="4111046"/>
              <a:ext cx="457200" cy="255073"/>
            </a:xfrm>
            <a:prstGeom prst="rect">
              <a:avLst/>
            </a:prstGeom>
            <a:solidFill>
              <a:srgbClr val="6D2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0" name="Rectangle 29">
              <a:extLst>
                <a:ext uri="{FF2B5EF4-FFF2-40B4-BE49-F238E27FC236}">
                  <a16:creationId xmlns:a16="http://schemas.microsoft.com/office/drawing/2014/main" id="{235404A1-EABA-828C-49D8-2D308BD81FCC}"/>
                </a:ext>
              </a:extLst>
            </p:cNvPr>
            <p:cNvSpPr/>
            <p:nvPr/>
          </p:nvSpPr>
          <p:spPr>
            <a:xfrm>
              <a:off x="3562740" y="4111046"/>
              <a:ext cx="457200" cy="255073"/>
            </a:xfrm>
            <a:prstGeom prst="rect">
              <a:avLst/>
            </a:prstGeom>
            <a:solidFill>
              <a:srgbClr val="DC4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1" name="Rectangle 30">
              <a:extLst>
                <a:ext uri="{FF2B5EF4-FFF2-40B4-BE49-F238E27FC236}">
                  <a16:creationId xmlns:a16="http://schemas.microsoft.com/office/drawing/2014/main" id="{CED8D196-4D68-BB9C-2881-53E4484BA603}"/>
                </a:ext>
              </a:extLst>
            </p:cNvPr>
            <p:cNvSpPr/>
            <p:nvPr/>
          </p:nvSpPr>
          <p:spPr>
            <a:xfrm>
              <a:off x="4175482" y="4111046"/>
              <a:ext cx="457200" cy="255073"/>
            </a:xfrm>
            <a:prstGeom prst="rect">
              <a:avLst/>
            </a:prstGeom>
            <a:solidFill>
              <a:srgbClr val="F1C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2" name="Rectangle 31">
              <a:extLst>
                <a:ext uri="{FF2B5EF4-FFF2-40B4-BE49-F238E27FC236}">
                  <a16:creationId xmlns:a16="http://schemas.microsoft.com/office/drawing/2014/main" id="{8717BB3F-02E2-D2A0-E8C1-1F9657C64B85}"/>
                </a:ext>
              </a:extLst>
            </p:cNvPr>
            <p:cNvSpPr/>
            <p:nvPr/>
          </p:nvSpPr>
          <p:spPr>
            <a:xfrm>
              <a:off x="4788225" y="4111046"/>
              <a:ext cx="457200" cy="255073"/>
            </a:xfrm>
            <a:prstGeom prst="rect">
              <a:avLst/>
            </a:prstGeom>
            <a:solidFill>
              <a:srgbClr val="AB1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3" name="Rectangle 32">
              <a:extLst>
                <a:ext uri="{FF2B5EF4-FFF2-40B4-BE49-F238E27FC236}">
                  <a16:creationId xmlns:a16="http://schemas.microsoft.com/office/drawing/2014/main" id="{28C5DF46-DDE4-92DF-392D-B7B92670FC83}"/>
                </a:ext>
              </a:extLst>
            </p:cNvPr>
            <p:cNvSpPr/>
            <p:nvPr/>
          </p:nvSpPr>
          <p:spPr>
            <a:xfrm>
              <a:off x="5400967" y="4111046"/>
              <a:ext cx="457200" cy="255073"/>
            </a:xfrm>
            <a:prstGeom prst="rect">
              <a:avLst/>
            </a:prstGeom>
            <a:solidFill>
              <a:srgbClr val="0D5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4" name="TextBox 33">
              <a:extLst>
                <a:ext uri="{FF2B5EF4-FFF2-40B4-BE49-F238E27FC236}">
                  <a16:creationId xmlns:a16="http://schemas.microsoft.com/office/drawing/2014/main" id="{DF5A0568-ABBE-0EDA-3CDF-D53D4B3178B0}"/>
                </a:ext>
              </a:extLst>
            </p:cNvPr>
            <p:cNvSpPr txBox="1"/>
            <p:nvPr/>
          </p:nvSpPr>
          <p:spPr>
            <a:xfrm>
              <a:off x="502171"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376</a:t>
              </a:r>
            </a:p>
          </p:txBody>
        </p:sp>
        <p:sp>
          <p:nvSpPr>
            <p:cNvPr id="35" name="TextBox 34">
              <a:extLst>
                <a:ext uri="{FF2B5EF4-FFF2-40B4-BE49-F238E27FC236}">
                  <a16:creationId xmlns:a16="http://schemas.microsoft.com/office/drawing/2014/main" id="{7A971C9D-76DF-3B4F-A800-BD09D4064FAE}"/>
                </a:ext>
              </a:extLst>
            </p:cNvPr>
            <p:cNvSpPr txBox="1"/>
            <p:nvPr/>
          </p:nvSpPr>
          <p:spPr>
            <a:xfrm>
              <a:off x="1114913"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3285</a:t>
              </a:r>
            </a:p>
          </p:txBody>
        </p:sp>
        <p:sp>
          <p:nvSpPr>
            <p:cNvPr id="36" name="TextBox 35">
              <a:extLst>
                <a:ext uri="{FF2B5EF4-FFF2-40B4-BE49-F238E27FC236}">
                  <a16:creationId xmlns:a16="http://schemas.microsoft.com/office/drawing/2014/main" id="{6C1C07DB-3A9C-D2D7-93AD-6AA8FA354855}"/>
                </a:ext>
              </a:extLst>
            </p:cNvPr>
            <p:cNvSpPr txBox="1"/>
            <p:nvPr/>
          </p:nvSpPr>
          <p:spPr>
            <a:xfrm>
              <a:off x="1727655"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2985</a:t>
              </a:r>
            </a:p>
          </p:txBody>
        </p:sp>
        <p:sp>
          <p:nvSpPr>
            <p:cNvPr id="37" name="TextBox 36">
              <a:extLst>
                <a:ext uri="{FF2B5EF4-FFF2-40B4-BE49-F238E27FC236}">
                  <a16:creationId xmlns:a16="http://schemas.microsoft.com/office/drawing/2014/main" id="{4C5A3997-442B-A626-7278-43CF1DCC0637}"/>
                </a:ext>
              </a:extLst>
            </p:cNvPr>
            <p:cNvSpPr txBox="1"/>
            <p:nvPr/>
          </p:nvSpPr>
          <p:spPr>
            <a:xfrm>
              <a:off x="2340397"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633</a:t>
              </a:r>
            </a:p>
          </p:txBody>
        </p:sp>
        <p:sp>
          <p:nvSpPr>
            <p:cNvPr id="38" name="TextBox 37">
              <a:extLst>
                <a:ext uri="{FF2B5EF4-FFF2-40B4-BE49-F238E27FC236}">
                  <a16:creationId xmlns:a16="http://schemas.microsoft.com/office/drawing/2014/main" id="{6C50F421-C86E-95DC-E4C5-A57ED7978CC8}"/>
                </a:ext>
              </a:extLst>
            </p:cNvPr>
            <p:cNvSpPr txBox="1"/>
            <p:nvPr/>
          </p:nvSpPr>
          <p:spPr>
            <a:xfrm>
              <a:off x="2953139"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2613</a:t>
              </a:r>
            </a:p>
          </p:txBody>
        </p:sp>
        <p:sp>
          <p:nvSpPr>
            <p:cNvPr id="39" name="TextBox 38">
              <a:extLst>
                <a:ext uri="{FF2B5EF4-FFF2-40B4-BE49-F238E27FC236}">
                  <a16:creationId xmlns:a16="http://schemas.microsoft.com/office/drawing/2014/main" id="{ABA2C904-92E1-6AC8-4B95-6D7AAE151BA8}"/>
                </a:ext>
              </a:extLst>
            </p:cNvPr>
            <p:cNvSpPr txBox="1"/>
            <p:nvPr/>
          </p:nvSpPr>
          <p:spPr>
            <a:xfrm>
              <a:off x="3562740" y="4426079"/>
              <a:ext cx="437620"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Warm Red</a:t>
              </a:r>
            </a:p>
          </p:txBody>
        </p:sp>
        <p:sp>
          <p:nvSpPr>
            <p:cNvPr id="40" name="TextBox 39">
              <a:extLst>
                <a:ext uri="{FF2B5EF4-FFF2-40B4-BE49-F238E27FC236}">
                  <a16:creationId xmlns:a16="http://schemas.microsoft.com/office/drawing/2014/main" id="{AB656884-673F-1FD9-55B0-40057FFC510A}"/>
                </a:ext>
              </a:extLst>
            </p:cNvPr>
            <p:cNvSpPr txBox="1"/>
            <p:nvPr/>
          </p:nvSpPr>
          <p:spPr>
            <a:xfrm>
              <a:off x="4175482"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7406</a:t>
              </a:r>
            </a:p>
          </p:txBody>
        </p:sp>
        <p:sp>
          <p:nvSpPr>
            <p:cNvPr id="41" name="TextBox 40">
              <a:extLst>
                <a:ext uri="{FF2B5EF4-FFF2-40B4-BE49-F238E27FC236}">
                  <a16:creationId xmlns:a16="http://schemas.microsoft.com/office/drawing/2014/main" id="{AA5E1431-B4ED-99FB-9E62-0860DC68531C}"/>
                </a:ext>
              </a:extLst>
            </p:cNvPr>
            <p:cNvSpPr txBox="1"/>
            <p:nvPr/>
          </p:nvSpPr>
          <p:spPr>
            <a:xfrm>
              <a:off x="4787017"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227</a:t>
              </a:r>
            </a:p>
          </p:txBody>
        </p:sp>
        <p:sp>
          <p:nvSpPr>
            <p:cNvPr id="42" name="TextBox 41">
              <a:extLst>
                <a:ext uri="{FF2B5EF4-FFF2-40B4-BE49-F238E27FC236}">
                  <a16:creationId xmlns:a16="http://schemas.microsoft.com/office/drawing/2014/main" id="{99F3BE3B-09ED-FC33-6BAA-C2FD2D7D308D}"/>
                </a:ext>
              </a:extLst>
            </p:cNvPr>
            <p:cNvSpPr txBox="1"/>
            <p:nvPr/>
          </p:nvSpPr>
          <p:spPr>
            <a:xfrm>
              <a:off x="5399759"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7722</a:t>
              </a:r>
            </a:p>
          </p:txBody>
        </p:sp>
      </p:grpSp>
      <p:sp>
        <p:nvSpPr>
          <p:cNvPr id="55" name="Date Placeholder 3">
            <a:extLst>
              <a:ext uri="{FF2B5EF4-FFF2-40B4-BE49-F238E27FC236}">
                <a16:creationId xmlns:a16="http://schemas.microsoft.com/office/drawing/2014/main" id="{154109CE-697C-F708-CC3A-74B4E30CAA84}"/>
              </a:ext>
            </a:extLst>
          </p:cNvPr>
          <p:cNvSpPr>
            <a:spLocks noGrp="1"/>
          </p:cNvSpPr>
          <p:nvPr>
            <p:ph type="dt" sz="half" idx="2"/>
          </p:nvPr>
        </p:nvSpPr>
        <p:spPr>
          <a:xfrm>
            <a:off x="10010773" y="6431557"/>
            <a:ext cx="1089027"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9146F471-381F-BC4C-8314-3D3DC8ACA989}" type="datetime1">
              <a:rPr lang="en-CA" smtClean="0"/>
              <a:t>2025-06-06</a:t>
            </a:fld>
            <a:endParaRPr lang="en-CA"/>
          </a:p>
        </p:txBody>
      </p:sp>
      <p:sp>
        <p:nvSpPr>
          <p:cNvPr id="57" name="Slide Number Placeholder 5">
            <a:extLst>
              <a:ext uri="{FF2B5EF4-FFF2-40B4-BE49-F238E27FC236}">
                <a16:creationId xmlns:a16="http://schemas.microsoft.com/office/drawing/2014/main" id="{804210A7-AF3D-0B3C-D2D1-C57481E0D29F}"/>
              </a:ext>
            </a:extLst>
          </p:cNvPr>
          <p:cNvSpPr>
            <a:spLocks noGrp="1"/>
          </p:cNvSpPr>
          <p:nvPr>
            <p:ph type="sldNum" sz="quarter" idx="4"/>
          </p:nvPr>
        </p:nvSpPr>
        <p:spPr>
          <a:xfrm>
            <a:off x="11099800" y="6431557"/>
            <a:ext cx="711199"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BD90C89-BB05-D647-8C9B-C2376028CB3D}" type="slidenum">
              <a:rPr lang="en-CA" smtClean="0"/>
              <a:pPr/>
              <a:t>‹#›</a:t>
            </a:fld>
            <a:endParaRPr lang="en-CA"/>
          </a:p>
        </p:txBody>
      </p:sp>
      <p:sp>
        <p:nvSpPr>
          <p:cNvPr id="4" name="Title 1">
            <a:extLst>
              <a:ext uri="{FF2B5EF4-FFF2-40B4-BE49-F238E27FC236}">
                <a16:creationId xmlns:a16="http://schemas.microsoft.com/office/drawing/2014/main" id="{6FB9EB0A-E68B-21C7-F628-E9ECCEA211C2}"/>
              </a:ext>
            </a:extLst>
          </p:cNvPr>
          <p:cNvSpPr txBox="1">
            <a:spLocks/>
          </p:cNvSpPr>
          <p:nvPr userDrawn="1"/>
        </p:nvSpPr>
        <p:spPr>
          <a:xfrm rot="16200000">
            <a:off x="8477250" y="3143249"/>
            <a:ext cx="6858001" cy="5715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0" i="0" kern="1200" cap="all" baseline="0">
                <a:solidFill>
                  <a:schemeClr val="tx1"/>
                </a:solidFill>
                <a:latin typeface="Open Sans ExtraBold" pitchFamily="34" charset="0"/>
                <a:ea typeface="Open Sans ExtraBold" pitchFamily="34" charset="0"/>
                <a:cs typeface="Open Sans ExtraBold" pitchFamily="34" charset="0"/>
              </a:defRPr>
            </a:lvl1pPr>
          </a:lstStyle>
          <a:p>
            <a:pPr algn="ctr"/>
            <a:endParaRPr lang="en-CA" spc="130" baseline="0">
              <a:solidFill>
                <a:schemeClr val="bg2">
                  <a:alpha val="35000"/>
                </a:schemeClr>
              </a:solidFill>
            </a:endParaRPr>
          </a:p>
        </p:txBody>
      </p:sp>
    </p:spTree>
    <p:extLst>
      <p:ext uri="{BB962C8B-B14F-4D97-AF65-F5344CB8AC3E}">
        <p14:creationId xmlns:p14="http://schemas.microsoft.com/office/powerpoint/2010/main" val="4260592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2600" b="0" i="0" kern="1200" cap="all" baseline="0">
          <a:solidFill>
            <a:schemeClr val="tx2"/>
          </a:solidFill>
          <a:latin typeface="Open Sans ExtraBold" pitchFamily="34" charset="0"/>
          <a:ea typeface="Open Sans ExtraBold" pitchFamily="34" charset="0"/>
          <a:cs typeface="Open Sans ExtraBold" pitchFamily="34" charset="0"/>
        </a:defRPr>
      </a:lvl1pPr>
    </p:titleStyle>
    <p:bodyStyle>
      <a:lvl1pPr marL="173038" indent="-173038" algn="l" defTabSz="914400" rtl="0" eaLnBrk="1" latinLnBrk="0" hangingPunct="1">
        <a:lnSpc>
          <a:spcPct val="110000"/>
        </a:lnSpc>
        <a:spcBef>
          <a:spcPts val="1600"/>
        </a:spcBef>
        <a:buFont typeface="Arial" panose="020B0604020202020204" pitchFamily="34" charset="0"/>
        <a:buChar char="•"/>
        <a:tabLst/>
        <a:defRPr sz="2000" kern="1200">
          <a:solidFill>
            <a:schemeClr val="tx2"/>
          </a:solidFill>
          <a:latin typeface="Open Sans" pitchFamily="34" charset="0"/>
          <a:ea typeface="Open Sans" pitchFamily="34" charset="0"/>
          <a:cs typeface="Open Sans" pitchFamily="34" charset="0"/>
        </a:defRPr>
      </a:lvl1pPr>
      <a:lvl2pPr marL="519113" indent="-176213" algn="l" defTabSz="914400" rtl="0" eaLnBrk="1" latinLnBrk="0" hangingPunct="1">
        <a:lnSpc>
          <a:spcPct val="110000"/>
        </a:lnSpc>
        <a:spcBef>
          <a:spcPts val="800"/>
        </a:spcBef>
        <a:buSzPct val="85000"/>
        <a:buFont typeface="System Font Regular"/>
        <a:buChar char="⚬"/>
        <a:tabLst/>
        <a:defRPr sz="1800" kern="1200">
          <a:solidFill>
            <a:schemeClr val="tx2"/>
          </a:solidFill>
          <a:latin typeface="Open Sans" pitchFamily="34" charset="0"/>
          <a:ea typeface="Open Sans" pitchFamily="34" charset="0"/>
          <a:cs typeface="Open Sans" pitchFamily="34" charset="0"/>
        </a:defRPr>
      </a:lvl2pPr>
      <a:lvl3pPr marL="862013" indent="-168275" algn="l" defTabSz="914400" rtl="0" eaLnBrk="1" latinLnBrk="0" hangingPunct="1">
        <a:lnSpc>
          <a:spcPct val="110000"/>
        </a:lnSpc>
        <a:spcBef>
          <a:spcPts val="500"/>
        </a:spcBef>
        <a:buFont typeface="System Font Regular"/>
        <a:buChar char="⁃"/>
        <a:tabLst/>
        <a:defRPr sz="1600" kern="1200">
          <a:solidFill>
            <a:schemeClr val="tx2"/>
          </a:solidFill>
          <a:latin typeface="Open Sans" pitchFamily="34" charset="0"/>
          <a:ea typeface="Open Sans" pitchFamily="34" charset="0"/>
          <a:cs typeface="Open Sans" pitchFamily="34" charset="0"/>
        </a:defRPr>
      </a:lvl3pPr>
      <a:lvl4pPr marL="1262063" indent="-174625" algn="l" defTabSz="914400" rtl="0" eaLnBrk="1" latinLnBrk="0" hangingPunct="1">
        <a:lnSpc>
          <a:spcPct val="110000"/>
        </a:lnSpc>
        <a:spcBef>
          <a:spcPts val="500"/>
        </a:spcBef>
        <a:buFont typeface="System Font Regular"/>
        <a:buChar char="⁃"/>
        <a:tabLst/>
        <a:defRPr sz="1400" kern="1200">
          <a:solidFill>
            <a:schemeClr val="tx2"/>
          </a:solidFill>
          <a:latin typeface="Open Sans" pitchFamily="34" charset="0"/>
          <a:ea typeface="Open Sans" pitchFamily="34" charset="0"/>
          <a:cs typeface="Open Sans" pitchFamily="34" charset="0"/>
        </a:defRPr>
      </a:lvl4pPr>
      <a:lvl5pPr marL="1662113" indent="-168275" algn="l" defTabSz="914400" rtl="0" eaLnBrk="1" latinLnBrk="0" hangingPunct="1">
        <a:lnSpc>
          <a:spcPct val="110000"/>
        </a:lnSpc>
        <a:spcBef>
          <a:spcPts val="500"/>
        </a:spcBef>
        <a:buFont typeface="System Font Regular"/>
        <a:buChar char="⁃"/>
        <a:tabLst/>
        <a:defRPr sz="1200" kern="1200">
          <a:solidFill>
            <a:schemeClr val="tx2"/>
          </a:solidFill>
          <a:latin typeface="Open Sans" pitchFamily="34" charset="0"/>
          <a:ea typeface="Open Sans" pitchFamily="34" charset="0"/>
          <a:cs typeface="Open Sans" pitchFamily="34" charset="0"/>
        </a:defRPr>
      </a:lvl5pPr>
      <a:lvl6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6pPr>
      <a:lvl7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7pPr>
      <a:lvl8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8pPr>
      <a:lvl9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20">
          <p15:clr>
            <a:srgbClr val="5ACBF0"/>
          </p15:clr>
        </p15:guide>
        <p15:guide id="7" orient="horz" pos="840">
          <p15:clr>
            <a:srgbClr val="5ACBF0"/>
          </p15:clr>
        </p15:guide>
        <p15:guide id="9" pos="240">
          <p15:clr>
            <a:srgbClr val="F26B43"/>
          </p15:clr>
        </p15:guide>
        <p15:guide id="10" pos="7440">
          <p15:clr>
            <a:srgbClr val="F26B43"/>
          </p15:clr>
        </p15:guide>
        <p15:guide id="11" orient="horz" pos="216">
          <p15:clr>
            <a:srgbClr val="F26B43"/>
          </p15:clr>
        </p15:guide>
        <p15:guide id="12" orient="horz" pos="4224">
          <p15:clr>
            <a:srgbClr val="F26B43"/>
          </p15:clr>
        </p15:guide>
        <p15:guide id="15" orient="horz" pos="3840">
          <p15:clr>
            <a:srgbClr val="F26B43"/>
          </p15:clr>
        </p15:guide>
        <p15:guide id="19" pos="2040">
          <p15:clr>
            <a:srgbClr val="9FCC3B"/>
          </p15:clr>
        </p15:guide>
        <p15:guide id="23" pos="3840">
          <p15:clr>
            <a:srgbClr val="5ACBF0"/>
          </p15:clr>
        </p15:guide>
        <p15:guide id="27" pos="5639">
          <p15:clr>
            <a:srgbClr val="9FCC3B"/>
          </p15:clr>
        </p15:guide>
        <p15:guide id="31" orient="horz" pos="960">
          <p15:clr>
            <a:srgbClr val="5ACBF0"/>
          </p15:clr>
        </p15:guide>
        <p15:guide id="32" orient="horz" pos="1200">
          <p15:clr>
            <a:srgbClr val="F26B43"/>
          </p15:clr>
        </p15:guide>
        <p15:guide id="33" orient="horz" pos="13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onesearch.library.utoronto.ca/copyright/generative-ai-tools-and-copyright-consideration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security.utoronto.ca/governance/guidelines/use-ai-intelligentl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hyperlink" Target="https://news.mit.edu/2023/explained-generative-ai-1109"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help.openai.com/en/articles/10032626-prompt-engineering-best-practices-for-chatgpt" TargetMode="External"/><Relationship Id="rId5" Type="http://schemas.openxmlformats.org/officeDocument/2006/relationships/hyperlink" Target="https://genai.ubc.ca/guidance/teaching-learning-guidelines/learning-with-genai" TargetMode="External"/><Relationship Id="rId4" Type="http://schemas.openxmlformats.org/officeDocument/2006/relationships/hyperlink" Target="https://uit.stanford.edu/service/techtraining/ai-demystified/ll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creativecommons.org/licenses/by-nc/4.0/"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894">
            <a:alpha val="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6506" y="5255962"/>
            <a:ext cx="4719849" cy="1459541"/>
          </a:xfrm>
        </p:spPr>
        <p:txBody>
          <a:bodyPr vert="horz" lIns="91440" tIns="45720" rIns="91440" bIns="45720" rtlCol="0" anchor="t">
            <a:noAutofit/>
          </a:bodyPr>
          <a:lstStyle/>
          <a:p>
            <a:pPr algn="ctr">
              <a:lnSpc>
                <a:spcPct val="150000"/>
              </a:lnSpc>
              <a:spcBef>
                <a:spcPts val="0"/>
              </a:spcBef>
            </a:pPr>
            <a:r>
              <a:rPr lang="en-US" sz="3000" cap="none" dirty="0">
                <a:latin typeface="Open Sans ExtraBold"/>
                <a:ea typeface="Open Sans ExtraBold"/>
                <a:cs typeface="Open Sans ExtraBold"/>
              </a:rPr>
              <a:t>Coursework and </a:t>
            </a:r>
            <a:r>
              <a:rPr lang="en-US" sz="3000" cap="none" dirty="0" err="1">
                <a:latin typeface="Open Sans ExtraBold"/>
                <a:ea typeface="Open Sans ExtraBold"/>
                <a:cs typeface="Open Sans ExtraBold"/>
              </a:rPr>
              <a:t>GenAI</a:t>
            </a:r>
            <a:br>
              <a:rPr lang="en-US" sz="3000" cap="none" dirty="0">
                <a:latin typeface="Open Sans ExtraBold"/>
                <a:ea typeface="Open Sans ExtraBold"/>
                <a:cs typeface="Open Sans ExtraBold"/>
              </a:rPr>
            </a:br>
            <a:r>
              <a:rPr lang="en-US" sz="2000" cap="none" dirty="0">
                <a:latin typeface="Open Sans ExtraBold"/>
                <a:ea typeface="Open Sans ExtraBold"/>
                <a:cs typeface="Open Sans ExtraBold"/>
              </a:rPr>
              <a:t>A Practical Guide for Students</a:t>
            </a:r>
            <a:br>
              <a:rPr lang="en-US" sz="2000" cap="none" dirty="0"/>
            </a:br>
            <a:br>
              <a:rPr lang="en-US" sz="2000" cap="none" dirty="0"/>
            </a:br>
            <a:endParaRPr lang="en-US" sz="3000" b="1" cap="none"/>
          </a:p>
        </p:txBody>
      </p:sp>
      <p:sp>
        <p:nvSpPr>
          <p:cNvPr id="1031" name="Text Placeholder 2">
            <a:extLst>
              <a:ext uri="{FF2B5EF4-FFF2-40B4-BE49-F238E27FC236}">
                <a16:creationId xmlns:a16="http://schemas.microsoft.com/office/drawing/2014/main" id="{74AA26F9-9C24-73F0-47F0-69F6C7F82100}"/>
              </a:ext>
            </a:extLst>
          </p:cNvPr>
          <p:cNvSpPr>
            <a:spLocks noGrp="1"/>
          </p:cNvSpPr>
          <p:nvPr>
            <p:ph type="body" sz="quarter" idx="13"/>
          </p:nvPr>
        </p:nvSpPr>
        <p:spPr>
          <a:xfrm>
            <a:off x="2598762" y="742239"/>
            <a:ext cx="6994477" cy="612243"/>
          </a:xfrm>
        </p:spPr>
        <p:txBody>
          <a:bodyPr vert="horz" lIns="91440" tIns="45720" rIns="91440" bIns="45720" rtlCol="0" anchor="t">
            <a:noAutofit/>
          </a:bodyPr>
          <a:lstStyle/>
          <a:p>
            <a:pPr algn="ctr"/>
            <a:r>
              <a:rPr lang="en-US" sz="5000" b="1" cap="none" dirty="0">
                <a:latin typeface="Open Sans"/>
                <a:ea typeface="Open Sans"/>
                <a:cs typeface="Open Sans"/>
              </a:rPr>
              <a:t>Understanding </a:t>
            </a:r>
            <a:r>
              <a:rPr lang="en-US" sz="5000" b="1" cap="none" err="1">
                <a:latin typeface="Open Sans"/>
                <a:ea typeface="Open Sans"/>
                <a:cs typeface="Open Sans"/>
              </a:rPr>
              <a:t>GenAI</a:t>
            </a:r>
            <a:endParaRPr lang="en-US" sz="5000">
              <a:latin typeface="Open Sans"/>
              <a:ea typeface="Open Sans"/>
              <a:cs typeface="Open Sans"/>
            </a:endParaRPr>
          </a:p>
        </p:txBody>
      </p:sp>
      <p:pic>
        <p:nvPicPr>
          <p:cNvPr id="1026" name="Picture 2" descr="Free Concentrated multiracial classmates using laptop for studies while doing homework assignment together in university Stock Photo">
            <a:extLst>
              <a:ext uri="{FF2B5EF4-FFF2-40B4-BE49-F238E27FC236}">
                <a16:creationId xmlns:a16="http://schemas.microsoft.com/office/drawing/2014/main" id="{B391AE75-1956-76F8-2F71-321B1CB9E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395" b="33667"/>
          <a:stretch>
            <a:fillRect/>
          </a:stretch>
        </p:blipFill>
        <p:spPr bwMode="auto">
          <a:xfrm>
            <a:off x="1871742" y="2162053"/>
            <a:ext cx="8450240" cy="27977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177685" y="6853666"/>
            <a:ext cx="0" cy="0"/>
          </a:xfrm>
        </p:spPr>
        <p:txBody>
          <a:bodyPr/>
          <a:lstStyle/>
          <a:p>
            <a:pPr>
              <a:spcAft>
                <a:spcPts val="600"/>
              </a:spcAft>
            </a:pPr>
            <a:fld id="{1BD90C89-BB05-D647-8C9B-C2376028CB3D}" type="slidenum">
              <a:rPr lang="en-CA" smtClean="0"/>
              <a:pPr>
                <a:spcAft>
                  <a:spcPts val="600"/>
                </a:spcAft>
              </a:pPr>
              <a:t>1</a:t>
            </a:fld>
            <a:endParaRPr lang="en-CA"/>
          </a:p>
        </p:txBody>
      </p:sp>
    </p:spTree>
    <p:extLst>
      <p:ext uri="{BB962C8B-B14F-4D97-AF65-F5344CB8AC3E}">
        <p14:creationId xmlns:p14="http://schemas.microsoft.com/office/powerpoint/2010/main" val="3668827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1001" y="727758"/>
            <a:ext cx="11429998" cy="989849"/>
          </a:xfrm>
        </p:spPr>
        <p:txBody>
          <a:bodyPr/>
          <a:lstStyle/>
          <a:p>
            <a:r>
              <a:rPr lang="en-US">
                <a:latin typeface="Open Sans ExtraBold"/>
                <a:ea typeface="Open Sans ExtraBold"/>
                <a:cs typeface="Open Sans ExtraBold"/>
              </a:rPr>
              <a:t>Encoded bias</a:t>
            </a:r>
            <a:endParaRPr lang="en-US"/>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640433" y="1714661"/>
            <a:ext cx="11429999" cy="4384021"/>
          </a:xfrm>
        </p:spPr>
        <p:txBody>
          <a:bodyPr>
            <a:normAutofit/>
          </a:bodyPr>
          <a:lstStyle/>
          <a:p>
            <a:pPr marL="0" indent="0" fontAlgn="base">
              <a:buNone/>
            </a:pPr>
            <a:r>
              <a:rPr lang="en-CA"/>
              <a:t>LLMs learn from real-world data, absorbing biases from their training data sources. Internet text often contains stereotypes or biased perspectives, which models unintentionally reproduce. </a:t>
            </a:r>
          </a:p>
          <a:p>
            <a:pPr marL="0" indent="0" fontAlgn="base">
              <a:buNone/>
            </a:pPr>
            <a:r>
              <a:rPr lang="en-CA"/>
              <a:t>To recognize and mitigate these biases developers and researchers are continually working on strategies to: </a:t>
            </a:r>
          </a:p>
          <a:p>
            <a:pPr lvl="1" fontAlgn="base"/>
            <a:r>
              <a:rPr lang="en-CA" sz="2000"/>
              <a:t>Curate data more carefully. </a:t>
            </a:r>
          </a:p>
          <a:p>
            <a:pPr lvl="1" fontAlgn="base"/>
            <a:r>
              <a:rPr lang="en-CA" sz="2000"/>
              <a:t>Use bias detection tools. </a:t>
            </a:r>
          </a:p>
          <a:p>
            <a:pPr lvl="1" fontAlgn="base"/>
            <a:r>
              <a:rPr lang="en-CA" sz="2000"/>
              <a:t>Implement techniques to reduce biased outputs.</a:t>
            </a:r>
            <a:r>
              <a:rPr lang="en-CA"/>
              <a:t> </a:t>
            </a:r>
          </a:p>
          <a:p>
            <a:pPr marL="342900" lvl="1" indent="0" fontAlgn="base">
              <a:buNone/>
            </a:pPr>
            <a:endParaRPr lang="en-CA"/>
          </a:p>
          <a:p>
            <a:pPr marL="0" indent="-3175" fontAlgn="base">
              <a:buNone/>
            </a:pPr>
            <a:r>
              <a:rPr lang="en-CA"/>
              <a:t>Awareness of potential bias is everyone’s responsibility.</a:t>
            </a:r>
          </a:p>
          <a:p>
            <a:pPr marL="0" indent="0">
              <a:buNone/>
            </a:pPr>
            <a:endParaRPr lang="en-US">
              <a:latin typeface="+mn-lt"/>
            </a:endParaRP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10</a:t>
            </a:fld>
            <a:endParaRPr lang="en-CA"/>
          </a:p>
        </p:txBody>
      </p:sp>
    </p:spTree>
    <p:extLst>
      <p:ext uri="{BB962C8B-B14F-4D97-AF65-F5344CB8AC3E}">
        <p14:creationId xmlns:p14="http://schemas.microsoft.com/office/powerpoint/2010/main" val="6695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2B357-3F4F-077B-E085-2009D50AB2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A00B33D-67F0-C217-FB82-85DF353A2BC1}"/>
              </a:ext>
            </a:extLst>
          </p:cNvPr>
          <p:cNvSpPr>
            <a:spLocks noGrp="1"/>
          </p:cNvSpPr>
          <p:nvPr>
            <p:ph type="title"/>
          </p:nvPr>
        </p:nvSpPr>
        <p:spPr>
          <a:xfrm>
            <a:off x="381001" y="718898"/>
            <a:ext cx="11429998" cy="989849"/>
          </a:xfrm>
        </p:spPr>
        <p:txBody>
          <a:bodyPr/>
          <a:lstStyle/>
          <a:p>
            <a:r>
              <a:rPr lang="en-CA"/>
              <a:t>Public </a:t>
            </a:r>
            <a:r>
              <a:rPr lang="en-CA" cap="none"/>
              <a:t>vs.</a:t>
            </a:r>
            <a:r>
              <a:rPr lang="en-CA"/>
              <a:t> licenced data</a:t>
            </a:r>
          </a:p>
        </p:txBody>
      </p:sp>
      <p:sp>
        <p:nvSpPr>
          <p:cNvPr id="6" name="Content Placeholder 5">
            <a:extLst>
              <a:ext uri="{FF2B5EF4-FFF2-40B4-BE49-F238E27FC236}">
                <a16:creationId xmlns:a16="http://schemas.microsoft.com/office/drawing/2014/main" id="{DF54C03F-228D-CB97-EEE9-F2FF66462EBD}"/>
              </a:ext>
            </a:extLst>
          </p:cNvPr>
          <p:cNvSpPr>
            <a:spLocks noGrp="1"/>
          </p:cNvSpPr>
          <p:nvPr>
            <p:ph idx="1"/>
          </p:nvPr>
        </p:nvSpPr>
        <p:spPr>
          <a:xfrm>
            <a:off x="764743" y="1901524"/>
            <a:ext cx="11429999" cy="4384021"/>
          </a:xfrm>
        </p:spPr>
        <p:txBody>
          <a:bodyPr vert="horz" lIns="91440" tIns="45720" rIns="91440" bIns="45720" rtlCol="0" anchor="t">
            <a:normAutofit/>
          </a:bodyPr>
          <a:lstStyle/>
          <a:p>
            <a:pPr marL="0" indent="0" fontAlgn="base">
              <a:buNone/>
            </a:pPr>
            <a:r>
              <a:rPr lang="en-US"/>
              <a:t>Although data may be publicly accessible, it does not always mean developers have clear permission to use it. This issue has sparked significant ethical and legal debates regarding ownership and </a:t>
            </a:r>
            <a:r>
              <a:rPr lang="en-US" err="1"/>
              <a:t>licence</a:t>
            </a:r>
            <a:r>
              <a:rPr lang="en-US"/>
              <a:t> arrangements. </a:t>
            </a:r>
            <a:br>
              <a:rPr lang="en-US"/>
            </a:br>
            <a:r>
              <a:rPr lang="en-US"/>
              <a:t> </a:t>
            </a:r>
          </a:p>
          <a:p>
            <a:pPr marL="0" indent="0" fontAlgn="base">
              <a:buNone/>
            </a:pPr>
            <a:r>
              <a:rPr lang="en-US"/>
              <a:t>For additional guidance visit </a:t>
            </a:r>
            <a:r>
              <a:rPr lang="en-US" u="sng">
                <a:hlinkClick r:id="rId3"/>
              </a:rPr>
              <a:t>University of Toronto Libraries: GenAI and Copyright Considerations</a:t>
            </a:r>
            <a:r>
              <a:rPr lang="en-US"/>
              <a:t> </a:t>
            </a:r>
          </a:p>
          <a:p>
            <a:pPr marL="0" indent="0">
              <a:buNone/>
            </a:pPr>
            <a:endParaRPr lang="en-CA"/>
          </a:p>
          <a:p>
            <a:pPr marL="457200" indent="-457200">
              <a:buFont typeface="+mj-lt"/>
              <a:buAutoNum type="arabicPeriod"/>
            </a:pPr>
            <a:endParaRPr lang="en-CA"/>
          </a:p>
          <a:p>
            <a:pPr marL="457200" indent="-457200">
              <a:buFont typeface="+mj-lt"/>
              <a:buAutoNum type="arabicPeriod"/>
            </a:pPr>
            <a:endParaRPr lang="en-CA"/>
          </a:p>
          <a:p>
            <a:pPr marL="172720" indent="-172720"/>
            <a:endParaRPr lang="en-CA"/>
          </a:p>
        </p:txBody>
      </p:sp>
      <p:sp>
        <p:nvSpPr>
          <p:cNvPr id="3" name="Slide Number Placeholder 2">
            <a:extLst>
              <a:ext uri="{FF2B5EF4-FFF2-40B4-BE49-F238E27FC236}">
                <a16:creationId xmlns:a16="http://schemas.microsoft.com/office/drawing/2014/main" id="{856C65B1-5FA4-D147-3069-CA276ABC57F5}"/>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11</a:t>
            </a:fld>
            <a:endParaRPr lang="en-CA"/>
          </a:p>
        </p:txBody>
      </p:sp>
      <p:pic>
        <p:nvPicPr>
          <p:cNvPr id="8" name="Graphic 7" descr="Folder Search with solid fill">
            <a:extLst>
              <a:ext uri="{FF2B5EF4-FFF2-40B4-BE49-F238E27FC236}">
                <a16:creationId xmlns:a16="http://schemas.microsoft.com/office/drawing/2014/main" id="{F7EF93D4-A9B5-7DF8-7549-9D04203C5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1217" y="4029671"/>
            <a:ext cx="2832622" cy="2832622"/>
          </a:xfrm>
          <a:prstGeom prst="rect">
            <a:avLst/>
          </a:prstGeom>
        </p:spPr>
      </p:pic>
    </p:spTree>
    <p:extLst>
      <p:ext uri="{BB962C8B-B14F-4D97-AF65-F5344CB8AC3E}">
        <p14:creationId xmlns:p14="http://schemas.microsoft.com/office/powerpoint/2010/main" val="422676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843D-1C7B-3222-A9EE-8B00C85301D3}"/>
              </a:ext>
            </a:extLst>
          </p:cNvPr>
          <p:cNvSpPr>
            <a:spLocks noGrp="1"/>
          </p:cNvSpPr>
          <p:nvPr>
            <p:ph type="title"/>
          </p:nvPr>
        </p:nvSpPr>
        <p:spPr>
          <a:xfrm>
            <a:off x="381001" y="727758"/>
            <a:ext cx="11429998" cy="989849"/>
          </a:xfrm>
        </p:spPr>
        <p:txBody>
          <a:bodyPr/>
          <a:lstStyle/>
          <a:p>
            <a:r>
              <a:rPr lang="en-US">
                <a:latin typeface="Open Sans ExtraBold"/>
                <a:ea typeface="Open Sans ExtraBold"/>
                <a:cs typeface="Open Sans ExtraBold"/>
              </a:rPr>
              <a:t>SAFEGUARD Your data in </a:t>
            </a:r>
            <a:r>
              <a:rPr lang="en-US" cap="none">
                <a:latin typeface="Open Sans ExtraBold"/>
                <a:ea typeface="Open Sans ExtraBold"/>
                <a:cs typeface="Open Sans ExtraBold"/>
              </a:rPr>
              <a:t>LLMs</a:t>
            </a:r>
            <a:endParaRPr lang="en-US" cap="none"/>
          </a:p>
        </p:txBody>
      </p:sp>
      <p:sp>
        <p:nvSpPr>
          <p:cNvPr id="4" name="Slide Number Placeholder 3">
            <a:extLst>
              <a:ext uri="{FF2B5EF4-FFF2-40B4-BE49-F238E27FC236}">
                <a16:creationId xmlns:a16="http://schemas.microsoft.com/office/drawing/2014/main" id="{68234BDE-8892-BEF7-166C-058AB9144B7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12</a:t>
            </a:fld>
            <a:endParaRPr lang="en-CA"/>
          </a:p>
        </p:txBody>
      </p:sp>
      <p:sp>
        <p:nvSpPr>
          <p:cNvPr id="6" name="Rectangle 5"/>
          <p:cNvSpPr/>
          <p:nvPr/>
        </p:nvSpPr>
        <p:spPr>
          <a:xfrm>
            <a:off x="1293939" y="1716867"/>
            <a:ext cx="9601200" cy="3603652"/>
          </a:xfrm>
          <a:prstGeom prst="rect">
            <a:avLst/>
          </a:prstGeom>
          <a:solidFill>
            <a:schemeClr val="bg1">
              <a:lumMod val="95000"/>
            </a:schemeClr>
          </a:solidFill>
          <a:ln w="12700">
            <a:solidFill>
              <a:schemeClr val="tx1"/>
            </a:solidFill>
          </a:ln>
        </p:spPr>
        <p:txBody>
          <a:bodyPr wrap="square" lIns="108000" tIns="108000" rIns="108000" bIns="108000" anchor="t">
            <a:spAutoFit/>
          </a:bodyPr>
          <a:lstStyle/>
          <a:p>
            <a:pPr lvl="1"/>
            <a:r>
              <a:rPr lang="en-CA" sz="2000">
                <a:solidFill>
                  <a:srgbClr val="000000"/>
                </a:solidFill>
                <a:latin typeface="Open Sans" panose="020B0606030504020204" pitchFamily="34" charset="0"/>
                <a:ea typeface="Open Sans" panose="020B0606030504020204" pitchFamily="34" charset="0"/>
                <a:cs typeface="Open Sans" panose="020B0606030504020204" pitchFamily="34" charset="0"/>
              </a:rPr>
              <a:t>When using services like ChatGPT, your input may help improve the model. This means shared content—like personal info or assignments—could influence future responses.</a:t>
            </a:r>
          </a:p>
          <a:p>
            <a:pPr lvl="1"/>
            <a:endParaRPr lang="en-CA" sz="20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lvl="1"/>
            <a:r>
              <a:rPr lang="en-CA" sz="2000">
                <a:solidFill>
                  <a:srgbClr val="000000"/>
                </a:solidFill>
                <a:latin typeface="Open Sans" panose="020B0606030504020204" pitchFamily="34" charset="0"/>
                <a:ea typeface="Open Sans" panose="020B0606030504020204" pitchFamily="34" charset="0"/>
                <a:cs typeface="Open Sans" panose="020B0606030504020204" pitchFamily="34" charset="0"/>
              </a:rPr>
              <a:t>To protect your privacy:</a:t>
            </a:r>
          </a:p>
          <a:p>
            <a:pPr marL="800100" lvl="1" indent="-342900">
              <a:buFont typeface="Arial" panose="020B0604020202020204" pitchFamily="34" charset="0"/>
              <a:buChar char="•"/>
            </a:pPr>
            <a:r>
              <a:rPr lang="en-CA" sz="2000">
                <a:solidFill>
                  <a:srgbClr val="000000"/>
                </a:solidFill>
                <a:latin typeface="Open Sans" panose="020B0606030504020204" pitchFamily="34" charset="0"/>
                <a:ea typeface="Open Sans" panose="020B0606030504020204" pitchFamily="34" charset="0"/>
                <a:cs typeface="Open Sans" panose="020B0606030504020204" pitchFamily="34" charset="0"/>
              </a:rPr>
              <a:t>Avoid sharing sensitive details (e.g., full name, student ID, passwords, or confidential data).</a:t>
            </a:r>
          </a:p>
          <a:p>
            <a:pPr marL="800100" lvl="1" indent="-342900">
              <a:buFont typeface="Arial" panose="020B0604020202020204" pitchFamily="34" charset="0"/>
              <a:buChar char="•"/>
            </a:pPr>
            <a:r>
              <a:rPr lang="en-CA" sz="2000">
                <a:solidFill>
                  <a:srgbClr val="000000"/>
                </a:solidFill>
                <a:latin typeface="Open Sans" panose="020B0606030504020204" pitchFamily="34" charset="0"/>
                <a:ea typeface="Open Sans" panose="020B0606030504020204" pitchFamily="34" charset="0"/>
                <a:cs typeface="Open Sans" panose="020B0606030504020204" pitchFamily="34" charset="0"/>
              </a:rPr>
              <a:t>Review how services handle your data before using them.</a:t>
            </a:r>
          </a:p>
          <a:p>
            <a:pPr lvl="1">
              <a:buFont typeface="Arial" panose="020B0604020202020204" pitchFamily="34" charset="0"/>
              <a:buChar char="•"/>
            </a:pPr>
            <a:endParaRPr lang="en-CA" sz="20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lvl="1"/>
            <a:r>
              <a:rPr lang="en-CA" sz="2000">
                <a:solidFill>
                  <a:srgbClr val="000000"/>
                </a:solidFill>
                <a:latin typeface="Open Sans" panose="020B0606030504020204" pitchFamily="34" charset="0"/>
                <a:ea typeface="Open Sans" panose="020B0606030504020204" pitchFamily="34" charset="0"/>
                <a:cs typeface="Open Sans" panose="020B0606030504020204" pitchFamily="34" charset="0"/>
              </a:rPr>
              <a:t>Being mindful of what you share helps safeguard your privacy.</a:t>
            </a:r>
          </a:p>
          <a:p>
            <a:pPr fontAlgn="base"/>
            <a:r>
              <a:rPr lang="en-US" sz="2000">
                <a:solidFill>
                  <a:schemeClr val="tx2"/>
                </a:solidFill>
                <a:latin typeface="Open Sans" pitchFamily="34" charset="0"/>
                <a:ea typeface="Open Sans" pitchFamily="34" charset="0"/>
                <a:cs typeface="Open Sans" pitchFamily="34" charset="0"/>
              </a:rPr>
              <a:t>  </a:t>
            </a:r>
          </a:p>
        </p:txBody>
      </p:sp>
      <p:sp>
        <p:nvSpPr>
          <p:cNvPr id="3" name="TextBox 2">
            <a:extLst>
              <a:ext uri="{FF2B5EF4-FFF2-40B4-BE49-F238E27FC236}">
                <a16:creationId xmlns:a16="http://schemas.microsoft.com/office/drawing/2014/main" id="{43DB7E38-5064-92D2-04ED-FEE87D9FFED8}"/>
              </a:ext>
            </a:extLst>
          </p:cNvPr>
          <p:cNvSpPr txBox="1"/>
          <p:nvPr/>
        </p:nvSpPr>
        <p:spPr>
          <a:xfrm>
            <a:off x="898802" y="5721358"/>
            <a:ext cx="1039052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For additional </a:t>
            </a:r>
            <a:r>
              <a:rPr lang="en-US" sz="2000">
                <a:solidFill>
                  <a:srgbClr val="1E3765"/>
                </a:solidFill>
                <a:latin typeface="Open Sans" panose="020B0606030504020204" pitchFamily="34" charset="0"/>
                <a:ea typeface="Open Sans" panose="020B0606030504020204" pitchFamily="34" charset="0"/>
                <a:cs typeface="Open Sans" panose="020B0606030504020204" pitchFamily="34" charset="0"/>
              </a:rPr>
              <a:t>guidance visit </a:t>
            </a:r>
            <a:r>
              <a:rPr lang="en-US" sz="2000">
                <a:solidFill>
                  <a:schemeClr val="tx2"/>
                </a:solidFill>
                <a:latin typeface="Open Sans" panose="020B0606030504020204" pitchFamily="34" charset="0"/>
                <a:ea typeface="Open Sans" panose="020B0606030504020204" pitchFamily="34" charset="0"/>
                <a:cs typeface="Open Sans" panose="020B0606030504020204" pitchFamily="34" charset="0"/>
              </a:rPr>
              <a:t>University of Toronto </a:t>
            </a:r>
            <a:r>
              <a:rPr lang="en-US" sz="2000">
                <a:solidFill>
                  <a:srgbClr val="1E3765"/>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Information Security Guidelines </a:t>
            </a:r>
            <a:br>
              <a:rPr lang="en-US" sz="2000">
                <a:solidFill>
                  <a:srgbClr val="1E3765"/>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br>
            <a:r>
              <a:rPr lang="en-US" sz="2000">
                <a:solidFill>
                  <a:srgbClr val="1E3765"/>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on use of GenAI</a:t>
            </a:r>
            <a:r>
              <a:rPr lang="en-US" sz="2000">
                <a:solidFill>
                  <a:srgbClr val="1E3765"/>
                </a:solidFill>
                <a:latin typeface="Open Sans" panose="020B0606030504020204" pitchFamily="34" charset="0"/>
                <a:ea typeface="Open Sans" panose="020B0606030504020204" pitchFamily="34" charset="0"/>
                <a:cs typeface="Open Sans" panose="020B0606030504020204" pitchFamily="34" charset="0"/>
              </a:rPr>
              <a:t>.</a:t>
            </a:r>
            <a:endParaRPr lang="en-US" sz="2000">
              <a:solidFill>
                <a:srgbClr val="1E3765"/>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4844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89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1725" y="2509327"/>
            <a:ext cx="7131050" cy="1676120"/>
          </a:xfrm>
        </p:spPr>
        <p:txBody>
          <a:bodyPr>
            <a:normAutofit/>
          </a:bodyPr>
          <a:lstStyle/>
          <a:p>
            <a:pPr>
              <a:lnSpc>
                <a:spcPct val="150000"/>
              </a:lnSpc>
            </a:pPr>
            <a:r>
              <a:rPr lang="en-US" sz="4400" cap="none" dirty="0" err="1">
                <a:solidFill>
                  <a:schemeClr val="bg1"/>
                </a:solidFill>
                <a:latin typeface="Open Sans ExtraBold"/>
                <a:ea typeface="Open Sans ExtraBold"/>
                <a:cs typeface="Open Sans ExtraBold"/>
              </a:rPr>
              <a:t>GenAI</a:t>
            </a:r>
            <a:r>
              <a:rPr lang="en-US" sz="4400" dirty="0">
                <a:solidFill>
                  <a:schemeClr val="bg1"/>
                </a:solidFill>
                <a:latin typeface="Open Sans ExtraBold"/>
                <a:ea typeface="Open Sans ExtraBold"/>
                <a:cs typeface="Open Sans ExtraBold"/>
              </a:rPr>
              <a:t> Chatbots</a:t>
            </a:r>
            <a:r>
              <a:rPr lang="en-US" dirty="0">
                <a:solidFill>
                  <a:schemeClr val="bg1"/>
                </a:solidFill>
                <a:latin typeface="Open Sans ExtraBold"/>
                <a:ea typeface="Open Sans ExtraBold"/>
                <a:cs typeface="Open Sans ExtraBold"/>
              </a:rPr>
              <a:t> </a:t>
            </a:r>
            <a:br>
              <a:rPr lang="en-US" dirty="0"/>
            </a:br>
            <a:r>
              <a:rPr lang="en-US" sz="2800" dirty="0">
                <a:solidFill>
                  <a:schemeClr val="bg1"/>
                </a:solidFill>
                <a:latin typeface="Open Sans ExtraBold"/>
                <a:ea typeface="Open Sans ExtraBold"/>
                <a:cs typeface="Open Sans ExtraBold"/>
              </a:rPr>
              <a:t>Advancing techniques at scale </a:t>
            </a:r>
            <a:endParaRPr lang="en-US" sz="2800">
              <a:solidFill>
                <a:schemeClr val="bg1"/>
              </a:solidFill>
            </a:endParaRPr>
          </a:p>
        </p:txBody>
      </p:sp>
      <p:sp>
        <p:nvSpPr>
          <p:cNvPr id="4" name="Slide Number Placeholder 3"/>
          <p:cNvSpPr>
            <a:spLocks noGrp="1"/>
          </p:cNvSpPr>
          <p:nvPr>
            <p:ph type="sldNum" sz="quarter" idx="12"/>
          </p:nvPr>
        </p:nvSpPr>
        <p:spPr/>
        <p:txBody>
          <a:bodyPr/>
          <a:lstStyle/>
          <a:p>
            <a:fld id="{1BD90C89-BB05-D647-8C9B-C2376028CB3D}" type="slidenum">
              <a:rPr lang="en-CA" smtClean="0"/>
              <a:pPr/>
              <a:t>13</a:t>
            </a:fld>
            <a:endParaRPr lang="en-CA"/>
          </a:p>
        </p:txBody>
      </p:sp>
      <p:pic>
        <p:nvPicPr>
          <p:cNvPr id="6" name="Picture 5" descr="A network of dots and lines&#10;&#10;AI-generated content may be incorrect.">
            <a:extLst>
              <a:ext uri="{FF2B5EF4-FFF2-40B4-BE49-F238E27FC236}">
                <a16:creationId xmlns:a16="http://schemas.microsoft.com/office/drawing/2014/main" id="{F42903D1-839F-7DCD-F86A-DBEEEABEC82E}"/>
              </a:ext>
            </a:extLst>
          </p:cNvPr>
          <p:cNvPicPr>
            <a:picLocks noChangeAspect="1"/>
          </p:cNvPicPr>
          <p:nvPr/>
        </p:nvPicPr>
        <p:blipFill>
          <a:blip r:embed="rId2">
            <a:alphaModFix amt="30000"/>
            <a:extLst>
              <a:ext uri="{BEBA8EAE-BF5A-486C-A8C5-ECC9F3942E4B}">
                <a14:imgProps xmlns:a14="http://schemas.microsoft.com/office/drawing/2010/main">
                  <a14:imgLayer r:embed="rId3">
                    <a14:imgEffect>
                      <a14:saturation/>
                    </a14:imgEffect>
                    <a14:imgEffect>
                      <a14:brightnessContrast/>
                    </a14:imgEffect>
                  </a14:imgLayer>
                </a14:imgProps>
              </a:ext>
            </a:extLst>
          </a:blip>
          <a:stretch>
            <a:fillRect/>
          </a:stretch>
        </p:blipFill>
        <p:spPr>
          <a:xfrm>
            <a:off x="2826460" y="1185333"/>
            <a:ext cx="10264414" cy="8537223"/>
          </a:xfrm>
          <a:prstGeom prst="rect">
            <a:avLst/>
          </a:prstGeom>
          <a:ln>
            <a:noFill/>
          </a:ln>
        </p:spPr>
      </p:pic>
    </p:spTree>
    <p:extLst>
      <p:ext uri="{BB962C8B-B14F-4D97-AF65-F5344CB8AC3E}">
        <p14:creationId xmlns:p14="http://schemas.microsoft.com/office/powerpoint/2010/main" val="68246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1001" y="867020"/>
            <a:ext cx="11429998" cy="989849"/>
          </a:xfrm>
        </p:spPr>
        <p:txBody>
          <a:bodyPr/>
          <a:lstStyle/>
          <a:p>
            <a:r>
              <a:rPr lang="en-US">
                <a:latin typeface="Open Sans ExtraBold"/>
                <a:ea typeface="Open Sans ExtraBold"/>
                <a:cs typeface="Open Sans ExtraBold"/>
              </a:rPr>
              <a:t>Energy resources and sustainability</a:t>
            </a:r>
            <a:endParaRPr lang="en-US"/>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624993" y="2062999"/>
            <a:ext cx="6211986" cy="5099051"/>
          </a:xfrm>
        </p:spPr>
        <p:txBody>
          <a:bodyPr>
            <a:normAutofit/>
          </a:bodyPr>
          <a:lstStyle/>
          <a:p>
            <a:pPr algn="l">
              <a:buFont typeface="Arial" panose="020B0604020202020204" pitchFamily="34" charset="0"/>
              <a:buChar char="•"/>
            </a:pPr>
            <a:r>
              <a:rPr lang="en-CA" b="1"/>
              <a:t>High Energy Demand: </a:t>
            </a:r>
            <a:r>
              <a:rPr lang="en-CA" err="1"/>
              <a:t>GenAI</a:t>
            </a:r>
            <a:r>
              <a:rPr lang="en-CA"/>
              <a:t> requires substantial computational power, leading to significant energy consumption and environmental impact.</a:t>
            </a:r>
          </a:p>
          <a:p>
            <a:pPr algn="l">
              <a:buFont typeface="Arial" panose="020B0604020202020204" pitchFamily="34" charset="0"/>
              <a:buChar char="•"/>
            </a:pPr>
            <a:r>
              <a:rPr lang="en-CA" b="1"/>
              <a:t>Sustainability Strategies: </a:t>
            </a:r>
            <a:r>
              <a:rPr lang="en-CA"/>
              <a:t>Mitigation efforts include optimizing data center efficiency, using renewable energy, and improving algorithmic performance.</a:t>
            </a:r>
          </a:p>
          <a:p>
            <a:pPr algn="l">
              <a:buFont typeface="Arial" panose="020B0604020202020204" pitchFamily="34" charset="0"/>
              <a:buChar char="•"/>
            </a:pPr>
            <a:r>
              <a:rPr lang="en-CA" b="1"/>
              <a:t>Responsible Development: </a:t>
            </a:r>
            <a:r>
              <a:rPr lang="en-CA"/>
              <a:t>Focus energy-efficient model training and deployment is crucial as AI adoption continues to grow.</a:t>
            </a: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14</a:t>
            </a:fld>
            <a:endParaRPr lang="en-CA"/>
          </a:p>
        </p:txBody>
      </p:sp>
      <p:pic>
        <p:nvPicPr>
          <p:cNvPr id="1026" name="Picture 2">
            <a:extLst>
              <a:ext uri="{FF2B5EF4-FFF2-40B4-BE49-F238E27FC236}">
                <a16:creationId xmlns:a16="http://schemas.microsoft.com/office/drawing/2014/main" id="{45A564BD-85F3-BB6B-55E0-7BE1AF728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409" b="8359"/>
          <a:stretch/>
        </p:blipFill>
        <p:spPr bwMode="auto">
          <a:xfrm>
            <a:off x="7337743" y="2238172"/>
            <a:ext cx="3882652" cy="358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3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1001" y="961613"/>
            <a:ext cx="11429998" cy="989849"/>
          </a:xfrm>
        </p:spPr>
        <p:txBody>
          <a:bodyPr/>
          <a:lstStyle/>
          <a:p>
            <a:r>
              <a:rPr lang="en-US">
                <a:latin typeface="Open Sans ExtraBold"/>
                <a:ea typeface="Open Sans ExtraBold"/>
                <a:cs typeface="Open Sans ExtraBold"/>
              </a:rPr>
              <a:t>Increasing efficiency and efficacy</a:t>
            </a:r>
            <a:endParaRPr lang="en-US"/>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556675" y="1947385"/>
            <a:ext cx="11086089" cy="4384021"/>
          </a:xfrm>
        </p:spPr>
        <p:txBody>
          <a:bodyPr vert="horz" lIns="91440" tIns="45720" rIns="91440" bIns="45720" rtlCol="0" anchor="t">
            <a:normAutofit/>
          </a:bodyPr>
          <a:lstStyle/>
          <a:p>
            <a:pPr algn="l">
              <a:buFont typeface="Arial" panose="020B0604020202020204" pitchFamily="34" charset="0"/>
              <a:buChar char="•"/>
            </a:pPr>
            <a:r>
              <a:rPr lang="en-CA" b="1" i="0">
                <a:solidFill>
                  <a:srgbClr val="1E3664"/>
                </a:solidFill>
                <a:effectLst/>
              </a:rPr>
              <a:t>Data Cleaning for Efficiency</a:t>
            </a:r>
            <a:r>
              <a:rPr lang="en-CA" b="0" i="0">
                <a:solidFill>
                  <a:srgbClr val="1E3664"/>
                </a:solidFill>
                <a:effectLst/>
              </a:rPr>
              <a:t>: Developers improve AI sustainability by cleaning training data—removing duplicates, low-quality content, personal info, and mixed languages—to reduce computing power and enhance learning.</a:t>
            </a:r>
          </a:p>
          <a:p>
            <a:pPr algn="l">
              <a:buFont typeface="Arial" panose="020B0604020202020204" pitchFamily="34" charset="0"/>
              <a:buChar char="•"/>
            </a:pPr>
            <a:r>
              <a:rPr lang="en-CA" b="1" i="0">
                <a:solidFill>
                  <a:srgbClr val="1E3664"/>
                </a:solidFill>
                <a:effectLst/>
              </a:rPr>
              <a:t>Retrieval-Augmented Generation (RAG)</a:t>
            </a:r>
            <a:r>
              <a:rPr lang="en-CA" b="0" i="0">
                <a:solidFill>
                  <a:srgbClr val="1E3664"/>
                </a:solidFill>
                <a:effectLst/>
              </a:rPr>
              <a:t>: This method boosts accuracy by allowing AI to fetch up-to-date information from external sources like Wikipedia or news sites, avoiding the need for constant retraining.</a:t>
            </a:r>
          </a:p>
          <a:p>
            <a:pPr marL="172720" indent="-172720"/>
            <a:r>
              <a:rPr lang="en-CA" b="1" i="0" dirty="0">
                <a:solidFill>
                  <a:srgbClr val="1E3664"/>
                </a:solidFill>
                <a:effectLst/>
                <a:latin typeface="Open Sans"/>
                <a:ea typeface="Open Sans"/>
                <a:cs typeface="Open Sans"/>
              </a:rPr>
              <a:t>Chain-of-Thought Reasoning (</a:t>
            </a:r>
            <a:r>
              <a:rPr lang="en-CA" b="1" i="0" err="1">
                <a:solidFill>
                  <a:srgbClr val="1E3664"/>
                </a:solidFill>
                <a:effectLst/>
                <a:latin typeface="Open Sans"/>
                <a:ea typeface="Open Sans"/>
                <a:cs typeface="Open Sans"/>
              </a:rPr>
              <a:t>CoT</a:t>
            </a:r>
            <a:r>
              <a:rPr lang="en-CA" b="1" i="0" dirty="0">
                <a:solidFill>
                  <a:srgbClr val="1E3664"/>
                </a:solidFill>
                <a:effectLst/>
                <a:latin typeface="Open Sans"/>
                <a:ea typeface="Open Sans"/>
                <a:cs typeface="Open Sans"/>
              </a:rPr>
              <a:t>)</a:t>
            </a:r>
            <a:r>
              <a:rPr lang="en-CA" b="0" i="0" dirty="0">
                <a:solidFill>
                  <a:srgbClr val="1E3664"/>
                </a:solidFill>
                <a:effectLst/>
                <a:latin typeface="Open Sans"/>
                <a:ea typeface="Open Sans"/>
                <a:cs typeface="Open Sans"/>
              </a:rPr>
              <a:t>: </a:t>
            </a:r>
            <a:r>
              <a:rPr lang="en-CA">
                <a:solidFill>
                  <a:srgbClr val="1E3664"/>
                </a:solidFill>
                <a:latin typeface="Open Sans"/>
                <a:ea typeface="Open Sans"/>
                <a:cs typeface="Open Sans"/>
              </a:rPr>
              <a:t>CoT</a:t>
            </a:r>
            <a:r>
              <a:rPr lang="en-CA" dirty="0">
                <a:solidFill>
                  <a:srgbClr val="1E3664"/>
                </a:solidFill>
                <a:latin typeface="Open Sans"/>
                <a:ea typeface="Open Sans"/>
                <a:cs typeface="Open Sans"/>
              </a:rPr>
              <a:t> is a prompting technique that helps</a:t>
            </a:r>
            <a:r>
              <a:rPr lang="en-CA" b="0" i="0" dirty="0">
                <a:solidFill>
                  <a:srgbClr val="1E3664"/>
                </a:solidFill>
                <a:effectLst/>
                <a:latin typeface="Open Sans"/>
                <a:ea typeface="Open Sans"/>
                <a:cs typeface="Open Sans"/>
              </a:rPr>
              <a:t> AI solve complex problems by breaking them into logical steps, improving clarity and accuracy in tasks involving reasoning, math, or puzzles.</a:t>
            </a: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15</a:t>
            </a:fld>
            <a:endParaRPr lang="en-CA"/>
          </a:p>
        </p:txBody>
      </p:sp>
    </p:spTree>
    <p:extLst>
      <p:ext uri="{BB962C8B-B14F-4D97-AF65-F5344CB8AC3E}">
        <p14:creationId xmlns:p14="http://schemas.microsoft.com/office/powerpoint/2010/main" val="1324986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760535" y="1204008"/>
            <a:ext cx="11429998" cy="989849"/>
          </a:xfrm>
        </p:spPr>
        <p:txBody>
          <a:bodyPr/>
          <a:lstStyle/>
          <a:p>
            <a:r>
              <a:rPr lang="en-US"/>
              <a:t>Three takeaways</a:t>
            </a:r>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894321" y="2769820"/>
            <a:ext cx="10402916" cy="4384021"/>
          </a:xfrm>
        </p:spPr>
        <p:txBody>
          <a:bodyPr>
            <a:normAutofit/>
          </a:bodyPr>
          <a:lstStyle/>
          <a:p>
            <a:pPr marL="457200" indent="-457200" fontAlgn="base">
              <a:buFont typeface="+mj-lt"/>
              <a:buAutoNum type="arabicPeriod"/>
            </a:pPr>
            <a:r>
              <a:rPr lang="en-US" dirty="0"/>
              <a:t>LLMs use pattern prediction to produce plausible but incorrect information (hallucination) and may unintentionally reproduce biases from their training data. </a:t>
            </a:r>
          </a:p>
          <a:p>
            <a:pPr marL="457200" indent="-457200" fontAlgn="base">
              <a:buFont typeface="+mj-lt"/>
              <a:buAutoNum type="arabicPeriod"/>
            </a:pPr>
            <a:r>
              <a:rPr lang="en-US" dirty="0"/>
              <a:t>Using LLMs involves risks such as data privacy concerns, where user interactions can be used to improve models but may inadvertently share sensitive information. </a:t>
            </a:r>
          </a:p>
          <a:p>
            <a:pPr marL="457200" indent="-457200" fontAlgn="base">
              <a:buFont typeface="+mj-lt"/>
              <a:buAutoNum type="arabicPeriod"/>
            </a:pPr>
            <a:r>
              <a:rPr lang="en-US" dirty="0"/>
              <a:t>Risk related to use of GenAI include environmental impacts, perpetuation of bias, copyright or intellectual property ownership issues, equitable access to </a:t>
            </a:r>
            <a:r>
              <a:rPr lang="en-US" dirty="0" err="1"/>
              <a:t>licenced</a:t>
            </a:r>
            <a:r>
              <a:rPr lang="en-US" dirty="0"/>
              <a:t> tools, and other ethical issues. </a:t>
            </a: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16</a:t>
            </a:fld>
            <a:endParaRPr lang="en-CA"/>
          </a:p>
        </p:txBody>
      </p:sp>
      <p:pic>
        <p:nvPicPr>
          <p:cNvPr id="4" name="Graphic 3" descr="Lights On with solid fill">
            <a:extLst>
              <a:ext uri="{FF2B5EF4-FFF2-40B4-BE49-F238E27FC236}">
                <a16:creationId xmlns:a16="http://schemas.microsoft.com/office/drawing/2014/main" id="{5DEAAC49-CDA7-6D7D-CC4E-631335B99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19417" y="665426"/>
            <a:ext cx="1438048" cy="1447573"/>
          </a:xfrm>
          <a:prstGeom prst="rect">
            <a:avLst/>
          </a:prstGeom>
        </p:spPr>
      </p:pic>
    </p:spTree>
    <p:extLst>
      <p:ext uri="{BB962C8B-B14F-4D97-AF65-F5344CB8AC3E}">
        <p14:creationId xmlns:p14="http://schemas.microsoft.com/office/powerpoint/2010/main" val="155361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6256" y="1061461"/>
            <a:ext cx="11429998" cy="989849"/>
          </a:xfrm>
        </p:spPr>
        <p:txBody>
          <a:bodyPr/>
          <a:lstStyle/>
          <a:p>
            <a:r>
              <a:rPr lang="en-US"/>
              <a:t>Read more</a:t>
            </a:r>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724841" y="2472902"/>
            <a:ext cx="11086089" cy="4384021"/>
          </a:xfrm>
        </p:spPr>
        <p:txBody>
          <a:bodyPr>
            <a:normAutofit/>
          </a:bodyPr>
          <a:lstStyle/>
          <a:p>
            <a:r>
              <a:rPr lang="en-US"/>
              <a:t> </a:t>
            </a:r>
            <a:r>
              <a:rPr lang="en-US" b="1" u="sng">
                <a:hlinkClick r:id="rId3"/>
              </a:rPr>
              <a:t>Explained: Generative AI</a:t>
            </a:r>
            <a:r>
              <a:rPr lang="en-US">
                <a:hlinkClick r:id="rId3"/>
              </a:rPr>
              <a:t> Links to an external site.</a:t>
            </a:r>
            <a:r>
              <a:rPr lang="en-US"/>
              <a:t> (Massachusetts Institute of Technology)</a:t>
            </a:r>
          </a:p>
          <a:p>
            <a:r>
              <a:rPr lang="en-US"/>
              <a:t> </a:t>
            </a:r>
            <a:r>
              <a:rPr lang="en-US" b="1" u="sng">
                <a:hlinkClick r:id="rId4"/>
              </a:rPr>
              <a:t>AI Demystified: Introduction to Large Language Models</a:t>
            </a:r>
            <a:r>
              <a:rPr lang="en-US">
                <a:hlinkClick r:id="rId4"/>
              </a:rPr>
              <a:t> Links to an external site.</a:t>
            </a:r>
            <a:r>
              <a:rPr lang="en-US"/>
              <a:t> (Stanford University)</a:t>
            </a:r>
          </a:p>
          <a:p>
            <a:r>
              <a:rPr lang="en-US"/>
              <a:t> </a:t>
            </a:r>
            <a:r>
              <a:rPr lang="en-US" b="1" u="sng">
                <a:hlinkClick r:id="rId5"/>
              </a:rPr>
              <a:t>Learning with GenAI</a:t>
            </a:r>
            <a:r>
              <a:rPr lang="en-US">
                <a:hlinkClick r:id="rId5"/>
              </a:rPr>
              <a:t> Links to an external site.</a:t>
            </a:r>
            <a:r>
              <a:rPr lang="en-US"/>
              <a:t> (University of British Columbia)</a:t>
            </a:r>
          </a:p>
          <a:p>
            <a:r>
              <a:rPr lang="en-US"/>
              <a:t> </a:t>
            </a:r>
            <a:r>
              <a:rPr lang="en-US" b="1" u="sng">
                <a:hlinkClick r:id="rId6"/>
              </a:rPr>
              <a:t>Prompt Engineering Best Practices</a:t>
            </a:r>
            <a:r>
              <a:rPr lang="en-US">
                <a:hlinkClick r:id="rId6"/>
              </a:rPr>
              <a:t> Links to an external site.</a:t>
            </a:r>
            <a:r>
              <a:rPr lang="en-US"/>
              <a:t> (</a:t>
            </a:r>
            <a:r>
              <a:rPr lang="en-US" err="1"/>
              <a:t>OpenAI</a:t>
            </a:r>
            <a:r>
              <a:rPr lang="en-US"/>
              <a:t>)</a:t>
            </a: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17</a:t>
            </a:fld>
            <a:endParaRPr lang="en-CA"/>
          </a:p>
        </p:txBody>
      </p:sp>
    </p:spTree>
    <p:extLst>
      <p:ext uri="{BB962C8B-B14F-4D97-AF65-F5344CB8AC3E}">
        <p14:creationId xmlns:p14="http://schemas.microsoft.com/office/powerpoint/2010/main" val="210894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7268-E14A-2FDD-6D23-7E880BA54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A764E-B552-0270-B153-BE2491B82933}"/>
              </a:ext>
            </a:extLst>
          </p:cNvPr>
          <p:cNvSpPr>
            <a:spLocks noGrp="1"/>
          </p:cNvSpPr>
          <p:nvPr>
            <p:ph type="title"/>
          </p:nvPr>
        </p:nvSpPr>
        <p:spPr>
          <a:xfrm>
            <a:off x="386256" y="1061461"/>
            <a:ext cx="11429998" cy="989849"/>
          </a:xfrm>
        </p:spPr>
        <p:txBody>
          <a:bodyPr/>
          <a:lstStyle/>
          <a:p>
            <a:r>
              <a:rPr lang="en-US" dirty="0">
                <a:latin typeface="Open Sans ExtraBold"/>
                <a:ea typeface="Open Sans ExtraBold"/>
                <a:cs typeface="Open Sans ExtraBold"/>
              </a:rPr>
              <a:t>Acknowledgements</a:t>
            </a:r>
            <a:endParaRPr lang="en-US" dirty="0"/>
          </a:p>
        </p:txBody>
      </p:sp>
      <p:sp>
        <p:nvSpPr>
          <p:cNvPr id="5" name="Slide Number Placeholder 4">
            <a:extLst>
              <a:ext uri="{FF2B5EF4-FFF2-40B4-BE49-F238E27FC236}">
                <a16:creationId xmlns:a16="http://schemas.microsoft.com/office/drawing/2014/main" id="{3AF0BBFC-2E8A-9557-59EB-F256C15518AE}"/>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18</a:t>
            </a:fld>
            <a:endParaRPr lang="en-CA"/>
          </a:p>
        </p:txBody>
      </p:sp>
      <p:sp>
        <p:nvSpPr>
          <p:cNvPr id="6" name="Rectangle 3">
            <a:extLst>
              <a:ext uri="{FF2B5EF4-FFF2-40B4-BE49-F238E27FC236}">
                <a16:creationId xmlns:a16="http://schemas.microsoft.com/office/drawing/2014/main" id="{BD8ADF65-E772-9B43-CC23-E1B4814227BD}"/>
              </a:ext>
            </a:extLst>
          </p:cNvPr>
          <p:cNvSpPr>
            <a:spLocks noChangeArrowheads="1"/>
          </p:cNvSpPr>
          <p:nvPr/>
        </p:nvSpPr>
        <p:spPr bwMode="auto">
          <a:xfrm>
            <a:off x="386256" y="2045497"/>
            <a:ext cx="2409634" cy="1354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73540"/>
                </a:solidFill>
                <a:effectLst/>
                <a:latin typeface="Lato Extended"/>
              </a:rPr>
              <a:t>  </a:t>
            </a:r>
            <a:r>
              <a:rPr kumimoji="0" lang="en-US" altLang="en-US" sz="4300" b="0" i="0" u="none" strike="noStrike" cap="none" normalizeH="0" baseline="0" dirty="0">
                <a:ln>
                  <a:noFill/>
                </a:ln>
                <a:solidFill>
                  <a:srgbClr val="273540"/>
                </a:solidFill>
                <a:effectLst/>
                <a:latin typeface="Lato Extended"/>
              </a:rPr>
              <a:t>              </a:t>
            </a:r>
            <a:r>
              <a:rPr kumimoji="0" lang="en-US" altLang="en-US" sz="1100" b="0" i="0" u="none" strike="noStrike" cap="none" normalizeH="0" baseline="0" dirty="0">
                <a:ln>
                  <a:noFill/>
                </a:ln>
                <a:solidFill>
                  <a:srgbClr val="273540"/>
                </a:solidFill>
                <a:effectLst/>
                <a:latin typeface="Lato Extended"/>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273540"/>
              </a:solidFill>
              <a:latin typeface="Lato Extend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a:extLst>
              <a:ext uri="{FF2B5EF4-FFF2-40B4-BE49-F238E27FC236}">
                <a16:creationId xmlns:a16="http://schemas.microsoft.com/office/drawing/2014/main" id="{5D00B802-EAB7-94BF-1B26-6661B2611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959" y="3790913"/>
            <a:ext cx="1437440" cy="4802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6D8EB0-C732-6CB2-DF88-F24AC47FC84B}"/>
              </a:ext>
            </a:extLst>
          </p:cNvPr>
          <p:cNvSpPr txBox="1"/>
          <p:nvPr/>
        </p:nvSpPr>
        <p:spPr>
          <a:xfrm>
            <a:off x="386290" y="1714823"/>
            <a:ext cx="11374819" cy="2800767"/>
          </a:xfrm>
          <a:prstGeom prst="rect">
            <a:avLst/>
          </a:prstGeom>
          <a:noFill/>
        </p:spPr>
        <p:txBody>
          <a:bodyPr wrap="square" lIns="91440" tIns="45720" rIns="91440" bIns="45720" anchor="t">
            <a:spAutoFit/>
          </a:bodyPr>
          <a:lstStyle/>
          <a:p>
            <a:r>
              <a:rPr lang="en-US" sz="2000" dirty="0">
                <a:solidFill>
                  <a:srgbClr val="273540"/>
                </a:solidFill>
                <a:ea typeface="+mn-lt"/>
                <a:cs typeface="+mn-lt"/>
              </a:rPr>
              <a:t>This project was funded by the Office of </a:t>
            </a:r>
            <a:r>
              <a:rPr lang="en-US" sz="2000" b="0" i="0" dirty="0">
                <a:solidFill>
                  <a:srgbClr val="273540"/>
                </a:solidFill>
                <a:effectLst/>
                <a:ea typeface="+mn-lt"/>
                <a:cs typeface="+mn-lt"/>
              </a:rPr>
              <a:t>the </a:t>
            </a:r>
            <a:r>
              <a:rPr lang="en-US" sz="2000" dirty="0">
                <a:solidFill>
                  <a:srgbClr val="273540"/>
                </a:solidFill>
                <a:ea typeface="+mn-lt"/>
                <a:cs typeface="+mn-lt"/>
              </a:rPr>
              <a:t>Vice-Provost, Innovations </a:t>
            </a:r>
            <a:r>
              <a:rPr lang="en-US" sz="2000" b="0" i="0" dirty="0">
                <a:solidFill>
                  <a:srgbClr val="273540"/>
                </a:solidFill>
                <a:effectLst/>
                <a:ea typeface="+mn-lt"/>
                <a:cs typeface="+mn-lt"/>
              </a:rPr>
              <a:t>in </a:t>
            </a:r>
            <a:r>
              <a:rPr lang="en-US" sz="2000" dirty="0">
                <a:solidFill>
                  <a:srgbClr val="273540"/>
                </a:solidFill>
                <a:ea typeface="+mn-lt"/>
                <a:cs typeface="+mn-lt"/>
              </a:rPr>
              <a:t>Undergraduate Education</a:t>
            </a:r>
            <a:r>
              <a:rPr lang="en-US" sz="2000" b="0" i="0" dirty="0">
                <a:solidFill>
                  <a:srgbClr val="273540"/>
                </a:solidFill>
                <a:effectLst/>
                <a:ea typeface="+mn-lt"/>
                <a:cs typeface="+mn-lt"/>
              </a:rPr>
              <a:t>, </a:t>
            </a:r>
            <a:r>
              <a:rPr lang="en-US" sz="2000" dirty="0">
                <a:solidFill>
                  <a:srgbClr val="273540"/>
                </a:solidFill>
                <a:ea typeface="+mn-lt"/>
                <a:cs typeface="+mn-lt"/>
              </a:rPr>
              <a:t>University of Toronto. </a:t>
            </a:r>
            <a:endParaRPr lang="en-US" dirty="0"/>
          </a:p>
          <a:p>
            <a:endParaRPr lang="en-CA"/>
          </a:p>
          <a:p>
            <a:r>
              <a:rPr lang="en-US" sz="2000" dirty="0">
                <a:solidFill>
                  <a:srgbClr val="273540"/>
                </a:solidFill>
                <a:ea typeface="+mn-lt"/>
                <a:cs typeface="+mn-lt"/>
              </a:rPr>
              <a:t>The content has been developed by Digital Learning Innovation</a:t>
            </a:r>
            <a:r>
              <a:rPr lang="en-US" sz="2000" b="0" i="0" dirty="0">
                <a:solidFill>
                  <a:srgbClr val="273540"/>
                </a:solidFill>
                <a:effectLst/>
                <a:ea typeface="+mn-lt"/>
                <a:cs typeface="+mn-lt"/>
              </a:rPr>
              <a:t>, </a:t>
            </a:r>
            <a:r>
              <a:rPr lang="en-US" sz="2000" dirty="0">
                <a:solidFill>
                  <a:srgbClr val="273540"/>
                </a:solidFill>
                <a:ea typeface="+mn-lt"/>
                <a:cs typeface="+mn-lt"/>
              </a:rPr>
              <a:t>Information Technology Services in consultation with </a:t>
            </a:r>
            <a:r>
              <a:rPr lang="en-US" sz="2000" b="0" i="0" dirty="0">
                <a:solidFill>
                  <a:srgbClr val="273540"/>
                </a:solidFill>
                <a:effectLst/>
                <a:ea typeface="+mn-lt"/>
                <a:cs typeface="+mn-lt"/>
              </a:rPr>
              <a:t>the </a:t>
            </a:r>
            <a:r>
              <a:rPr lang="en-US" sz="2000" dirty="0">
                <a:solidFill>
                  <a:srgbClr val="273540"/>
                </a:solidFill>
                <a:ea typeface="+mn-lt"/>
                <a:cs typeface="+mn-lt"/>
              </a:rPr>
              <a:t>Centre for Teaching Support &amp; Innovation</a:t>
            </a:r>
            <a:r>
              <a:rPr lang="en-US" sz="2000" b="0" i="0" dirty="0">
                <a:solidFill>
                  <a:srgbClr val="273540"/>
                </a:solidFill>
                <a:effectLst/>
                <a:ea typeface="+mn-lt"/>
                <a:cs typeface="+mn-lt"/>
              </a:rPr>
              <a:t>, the </a:t>
            </a:r>
            <a:r>
              <a:rPr lang="en-US" sz="2000" dirty="0">
                <a:solidFill>
                  <a:srgbClr val="273540"/>
                </a:solidFill>
                <a:ea typeface="+mn-lt"/>
                <a:cs typeface="+mn-lt"/>
              </a:rPr>
              <a:t>University of Toronto Libraries and Student Life</a:t>
            </a:r>
            <a:r>
              <a:rPr lang="en-US" sz="2000" b="0" i="0" dirty="0">
                <a:solidFill>
                  <a:srgbClr val="273540"/>
                </a:solidFill>
                <a:effectLst/>
                <a:ea typeface="+mn-lt"/>
                <a:cs typeface="+mn-lt"/>
              </a:rPr>
              <a:t>.</a:t>
            </a:r>
            <a:endParaRPr lang="en-US" dirty="0">
              <a:solidFill>
                <a:srgbClr val="273540"/>
              </a:solidFill>
              <a:ea typeface="+mn-lt"/>
              <a:cs typeface="+mn-lt"/>
            </a:endParaRPr>
          </a:p>
          <a:p>
            <a:endParaRPr lang="en-CA"/>
          </a:p>
          <a:p>
            <a:r>
              <a:rPr lang="en-US" sz="2000" dirty="0">
                <a:solidFill>
                  <a:srgbClr val="273540"/>
                </a:solidFill>
                <a:ea typeface="+mn-lt"/>
                <a:cs typeface="+mn-lt"/>
              </a:rPr>
              <a:t>This resource is licensed for</a:t>
            </a:r>
            <a:r>
              <a:rPr lang="en-US" sz="2000" b="0" i="0" dirty="0">
                <a:solidFill>
                  <a:srgbClr val="273540"/>
                </a:solidFill>
                <a:effectLst/>
                <a:ea typeface="+mn-lt"/>
                <a:cs typeface="+mn-lt"/>
              </a:rPr>
              <a:t> use </a:t>
            </a:r>
            <a:r>
              <a:rPr lang="en-US" sz="2000" dirty="0">
                <a:solidFill>
                  <a:srgbClr val="273540"/>
                </a:solidFill>
                <a:ea typeface="+mn-lt"/>
                <a:cs typeface="+mn-lt"/>
              </a:rPr>
              <a:t>under </a:t>
            </a:r>
            <a:r>
              <a:rPr lang="en-US" sz="2000" dirty="0">
                <a:solidFill>
                  <a:srgbClr val="37797B"/>
                </a:solidFill>
                <a:ea typeface="+mn-lt"/>
                <a:cs typeface="+mn-lt"/>
                <a:hlinkClick r:id="rId4"/>
              </a:rPr>
              <a:t>CC BY-NC</a:t>
            </a:r>
            <a:r>
              <a:rPr lang="en-US" sz="2000" b="0" i="0" dirty="0">
                <a:solidFill>
                  <a:srgbClr val="273540"/>
                </a:solidFill>
                <a:effectLst/>
                <a:ea typeface="+mn-lt"/>
                <a:cs typeface="+mn-lt"/>
              </a:rPr>
              <a:t>.</a:t>
            </a:r>
            <a:endParaRPr lang="en-US" dirty="0">
              <a:solidFill>
                <a:srgbClr val="273540"/>
              </a:solidFill>
              <a:ea typeface="+mn-lt"/>
              <a:cs typeface="+mn-lt"/>
            </a:endParaRPr>
          </a:p>
          <a:p>
            <a:pPr algn="l"/>
            <a:endParaRPr lang="en-US" altLang="en-US" sz="2000" b="0" i="0" dirty="0">
              <a:solidFill>
                <a:srgbClr val="27354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396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89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B11474-DD2C-1C06-9374-DDD3917A9FBE}"/>
              </a:ext>
            </a:extLst>
          </p:cNvPr>
          <p:cNvSpPr>
            <a:spLocks noGrp="1"/>
          </p:cNvSpPr>
          <p:nvPr>
            <p:ph type="title"/>
          </p:nvPr>
        </p:nvSpPr>
        <p:spPr>
          <a:xfrm>
            <a:off x="776806" y="2282522"/>
            <a:ext cx="7648527" cy="1738672"/>
          </a:xfrm>
        </p:spPr>
        <p:txBody>
          <a:bodyPr>
            <a:normAutofit/>
          </a:bodyPr>
          <a:lstStyle/>
          <a:p>
            <a:r>
              <a:rPr lang="en-US" sz="4400" dirty="0">
                <a:solidFill>
                  <a:schemeClr val="bg1"/>
                </a:solidFill>
                <a:latin typeface="Open Sans ExtraBold"/>
                <a:ea typeface="Open Sans ExtraBold"/>
                <a:cs typeface="Open Sans ExtraBold"/>
              </a:rPr>
              <a:t>WHAT IS GENERATIVE AI?</a:t>
            </a:r>
          </a:p>
        </p:txBody>
      </p:sp>
      <p:sp>
        <p:nvSpPr>
          <p:cNvPr id="3" name="Slide Number Placeholder 2">
            <a:extLst>
              <a:ext uri="{FF2B5EF4-FFF2-40B4-BE49-F238E27FC236}">
                <a16:creationId xmlns:a16="http://schemas.microsoft.com/office/drawing/2014/main" id="{0E4E39A0-6939-802F-B858-A14C6AB6A7C5}"/>
              </a:ext>
            </a:extLst>
          </p:cNvPr>
          <p:cNvSpPr>
            <a:spLocks noGrp="1"/>
          </p:cNvSpPr>
          <p:nvPr>
            <p:ph type="sldNum" sz="quarter" idx="12"/>
          </p:nvPr>
        </p:nvSpPr>
        <p:spPr/>
        <p:txBody>
          <a:bodyPr/>
          <a:lstStyle/>
          <a:p>
            <a:fld id="{1BD90C89-BB05-D647-8C9B-C2376028CB3D}" type="slidenum">
              <a:rPr lang="en-CA" smtClean="0"/>
              <a:pPr/>
              <a:t>2</a:t>
            </a:fld>
            <a:endParaRPr lang="en-CA"/>
          </a:p>
        </p:txBody>
      </p:sp>
      <p:pic>
        <p:nvPicPr>
          <p:cNvPr id="6" name="Picture 5" descr="A network of dots and lines&#10;&#10;AI-generated content may be incorrect.">
            <a:extLst>
              <a:ext uri="{FF2B5EF4-FFF2-40B4-BE49-F238E27FC236}">
                <a16:creationId xmlns:a16="http://schemas.microsoft.com/office/drawing/2014/main" id="{3335FC75-284C-6246-8D68-30A8B701B5C8}"/>
              </a:ext>
            </a:extLst>
          </p:cNvPr>
          <p:cNvPicPr>
            <a:picLocks noChangeAspect="1"/>
          </p:cNvPicPr>
          <p:nvPr/>
        </p:nvPicPr>
        <p:blipFill>
          <a:blip r:embed="rId2">
            <a:alphaModFix amt="30000"/>
            <a:extLst>
              <a:ext uri="{BEBA8EAE-BF5A-486C-A8C5-ECC9F3942E4B}">
                <a14:imgProps xmlns:a14="http://schemas.microsoft.com/office/drawing/2010/main">
                  <a14:imgLayer r:embed="rId3">
                    <a14:imgEffect>
                      <a14:saturation/>
                    </a14:imgEffect>
                    <a14:imgEffect>
                      <a14:brightnessContrast/>
                    </a14:imgEffect>
                  </a14:imgLayer>
                </a14:imgProps>
              </a:ext>
            </a:extLst>
          </a:blip>
          <a:stretch>
            <a:fillRect/>
          </a:stretch>
        </p:blipFill>
        <p:spPr>
          <a:xfrm>
            <a:off x="2826460" y="1185333"/>
            <a:ext cx="10264414" cy="8537223"/>
          </a:xfrm>
          <a:prstGeom prst="rect">
            <a:avLst/>
          </a:prstGeom>
          <a:ln>
            <a:noFill/>
          </a:ln>
        </p:spPr>
      </p:pic>
    </p:spTree>
    <p:extLst>
      <p:ext uri="{BB962C8B-B14F-4D97-AF65-F5344CB8AC3E}">
        <p14:creationId xmlns:p14="http://schemas.microsoft.com/office/powerpoint/2010/main" val="362310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1001" y="727758"/>
            <a:ext cx="11429998" cy="989849"/>
          </a:xfrm>
        </p:spPr>
        <p:txBody>
          <a:bodyPr>
            <a:normAutofit/>
          </a:bodyPr>
          <a:lstStyle/>
          <a:p>
            <a:r>
              <a:rPr lang="en-US"/>
              <a:t>What is “Generative AI”? </a:t>
            </a:r>
            <a:endParaRPr lang="en-CA"/>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616425" y="1583519"/>
            <a:ext cx="11429999" cy="4846958"/>
          </a:xfrm>
        </p:spPr>
        <p:txBody>
          <a:bodyPr>
            <a:normAutofit/>
          </a:bodyPr>
          <a:lstStyle/>
          <a:p>
            <a:pPr marL="0" indent="0" fontAlgn="base">
              <a:buNone/>
            </a:pPr>
            <a:r>
              <a:rPr lang="en-US"/>
              <a:t>Generative Artificial Intelligence (</a:t>
            </a:r>
            <a:r>
              <a:rPr lang="en-US" err="1"/>
              <a:t>GenAI</a:t>
            </a:r>
            <a:r>
              <a:rPr lang="en-US"/>
              <a:t>) refers to algorithms that create digital content. </a:t>
            </a:r>
            <a:br>
              <a:rPr lang="en-US"/>
            </a:br>
            <a:r>
              <a:rPr lang="en-US"/>
              <a:t>This can include:  </a:t>
            </a:r>
            <a:br>
              <a:rPr lang="en-US"/>
            </a:br>
            <a:endParaRPr lang="en-US"/>
          </a:p>
          <a:p>
            <a:pPr lvl="1" fontAlgn="base">
              <a:spcBef>
                <a:spcPts val="0"/>
              </a:spcBef>
              <a:buFont typeface="Arial" panose="020B0604020202020204" pitchFamily="34" charset="0"/>
              <a:buChar char="•"/>
            </a:pPr>
            <a:r>
              <a:rPr lang="en-US" sz="2000"/>
              <a:t>Text  </a:t>
            </a:r>
          </a:p>
          <a:p>
            <a:pPr lvl="1" fontAlgn="base">
              <a:spcBef>
                <a:spcPts val="0"/>
              </a:spcBef>
              <a:buFont typeface="Arial" panose="020B0604020202020204" pitchFamily="34" charset="0"/>
              <a:buChar char="•"/>
            </a:pPr>
            <a:r>
              <a:rPr lang="en-US" sz="2000"/>
              <a:t>Images  </a:t>
            </a:r>
          </a:p>
          <a:p>
            <a:pPr lvl="1" fontAlgn="base">
              <a:spcBef>
                <a:spcPts val="0"/>
              </a:spcBef>
              <a:buFont typeface="Arial" panose="020B0604020202020204" pitchFamily="34" charset="0"/>
              <a:buChar char="•"/>
            </a:pPr>
            <a:r>
              <a:rPr lang="en-US" sz="2000"/>
              <a:t>Videos  </a:t>
            </a:r>
          </a:p>
          <a:p>
            <a:pPr lvl="1" fontAlgn="base">
              <a:spcBef>
                <a:spcPts val="0"/>
              </a:spcBef>
              <a:buFont typeface="Arial" panose="020B0604020202020204" pitchFamily="34" charset="0"/>
              <a:buChar char="•"/>
            </a:pPr>
            <a:r>
              <a:rPr lang="en-US" sz="2000"/>
              <a:t>and more…</a:t>
            </a:r>
            <a:endParaRPr lang="en-US"/>
          </a:p>
          <a:p>
            <a:pPr marL="0" indent="0" fontAlgn="base">
              <a:buNone/>
            </a:pPr>
            <a:r>
              <a:rPr lang="en-US"/>
              <a:t>Familiar examples:</a:t>
            </a:r>
          </a:p>
          <a:p>
            <a:pPr fontAlgn="base"/>
            <a:r>
              <a:rPr lang="en-US"/>
              <a:t>Grammar checkers, music recommendations, </a:t>
            </a:r>
            <a:br>
              <a:rPr lang="en-US"/>
            </a:br>
            <a:r>
              <a:rPr lang="en-US"/>
              <a:t>customer support chatbots, or tools such as </a:t>
            </a:r>
            <a:br>
              <a:rPr lang="en-US"/>
            </a:br>
            <a:r>
              <a:rPr lang="en-US"/>
              <a:t>Microsoft Copilot or ChatGPT. </a:t>
            </a:r>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3</a:t>
            </a:fld>
            <a:endParaRPr lang="en-CA"/>
          </a:p>
        </p:txBody>
      </p:sp>
      <p:pic>
        <p:nvPicPr>
          <p:cNvPr id="6" name="Picture 5" descr="Hands holding a tablet with a screen&#10;&#10;Description automatically generated">
            <a:extLst>
              <a:ext uri="{FF2B5EF4-FFF2-40B4-BE49-F238E27FC236}">
                <a16:creationId xmlns:a16="http://schemas.microsoft.com/office/drawing/2014/main" id="{8BE181BC-FA7A-3B3E-06CF-531FF66C9A3F}"/>
              </a:ext>
            </a:extLst>
          </p:cNvPr>
          <p:cNvPicPr>
            <a:picLocks noChangeAspect="1"/>
          </p:cNvPicPr>
          <p:nvPr/>
        </p:nvPicPr>
        <p:blipFill>
          <a:blip r:embed="rId3">
            <a:extLst>
              <a:ext uri="{28A0092B-C50C-407E-A947-70E740481C1C}">
                <a14:useLocalDpi xmlns:a14="http://schemas.microsoft.com/office/drawing/2010/main" val="0"/>
              </a:ext>
            </a:extLst>
          </a:blip>
          <a:srcRect l="15407" r="3829"/>
          <a:stretch/>
        </p:blipFill>
        <p:spPr>
          <a:xfrm>
            <a:off x="7130927" y="2460078"/>
            <a:ext cx="4077730" cy="3366000"/>
          </a:xfrm>
          <a:prstGeom prst="rect">
            <a:avLst/>
          </a:prstGeom>
        </p:spPr>
      </p:pic>
    </p:spTree>
    <p:extLst>
      <p:ext uri="{BB962C8B-B14F-4D97-AF65-F5344CB8AC3E}">
        <p14:creationId xmlns:p14="http://schemas.microsoft.com/office/powerpoint/2010/main" val="287471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1001" y="596967"/>
            <a:ext cx="11429998" cy="989849"/>
          </a:xfrm>
          <a:effectLst/>
        </p:spPr>
        <p:txBody>
          <a:bodyPr>
            <a:normAutofit/>
          </a:bodyPr>
          <a:lstStyle/>
          <a:p>
            <a:r>
              <a:rPr lang="en-US"/>
              <a:t>What is a large language model? </a:t>
            </a:r>
            <a:endParaRPr lang="en-CA"/>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684662" y="1586816"/>
            <a:ext cx="6060261" cy="4846958"/>
          </a:xfrm>
        </p:spPr>
        <p:txBody>
          <a:bodyPr>
            <a:normAutofit/>
          </a:bodyPr>
          <a:lstStyle/>
          <a:p>
            <a:pPr marL="0" indent="0" fontAlgn="base">
              <a:buNone/>
            </a:pPr>
            <a:r>
              <a:rPr lang="en-US"/>
              <a:t>Large Language Models (LLMs) are a type of </a:t>
            </a:r>
            <a:r>
              <a:rPr lang="en-US" err="1"/>
              <a:t>GenAI</a:t>
            </a:r>
            <a:r>
              <a:rPr lang="en-US"/>
              <a:t> that learn patterns from vast amounts of text data.  </a:t>
            </a:r>
            <a:br>
              <a:rPr lang="en-US"/>
            </a:br>
            <a:endParaRPr lang="en-US"/>
          </a:p>
          <a:p>
            <a:pPr fontAlgn="base"/>
            <a:r>
              <a:rPr lang="en-US"/>
              <a:t>Predicts which words are likely to appear next in a given phrase or sentence</a:t>
            </a:r>
          </a:p>
          <a:p>
            <a:pPr fontAlgn="base"/>
            <a:r>
              <a:rPr lang="en-US"/>
              <a:t>Recognizes grammatical correctness</a:t>
            </a:r>
            <a:br>
              <a:rPr lang="en-US"/>
            </a:br>
            <a:endParaRPr lang="en-US"/>
          </a:p>
          <a:p>
            <a:pPr marL="0" indent="0" fontAlgn="base">
              <a:buNone/>
            </a:pPr>
            <a:r>
              <a:rPr lang="en-US"/>
              <a:t>Process is repeated word-by-word until it predicts the segment is finished.</a:t>
            </a:r>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4</a:t>
            </a:fld>
            <a:endParaRPr lang="en-CA"/>
          </a:p>
        </p:txBody>
      </p:sp>
      <p:sp>
        <p:nvSpPr>
          <p:cNvPr id="6" name="AutoShape 4" descr="icture 1505100301, Picture, Picture, Picture"/>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Diagram of a large language model demonstrating that it predicts the next 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806" y="1849413"/>
            <a:ext cx="3989203" cy="3989203"/>
          </a:xfrm>
          <a:prstGeom prst="rect">
            <a:avLst/>
          </a:prstGeom>
        </p:spPr>
      </p:pic>
    </p:spTree>
    <p:extLst>
      <p:ext uri="{BB962C8B-B14F-4D97-AF65-F5344CB8AC3E}">
        <p14:creationId xmlns:p14="http://schemas.microsoft.com/office/powerpoint/2010/main" val="90066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843D-1C7B-3222-A9EE-8B00C85301D3}"/>
              </a:ext>
            </a:extLst>
          </p:cNvPr>
          <p:cNvSpPr>
            <a:spLocks noGrp="1"/>
          </p:cNvSpPr>
          <p:nvPr>
            <p:ph type="title"/>
          </p:nvPr>
        </p:nvSpPr>
        <p:spPr>
          <a:xfrm>
            <a:off x="381001" y="1019420"/>
            <a:ext cx="11429998" cy="989849"/>
          </a:xfrm>
        </p:spPr>
        <p:txBody>
          <a:bodyPr/>
          <a:lstStyle/>
          <a:p>
            <a:r>
              <a:rPr lang="en-US">
                <a:latin typeface="Open Sans ExtraBold"/>
                <a:ea typeface="Open Sans ExtraBold"/>
                <a:cs typeface="Open Sans ExtraBold"/>
              </a:rPr>
              <a:t>Do </a:t>
            </a:r>
            <a:r>
              <a:rPr lang="en-US" err="1">
                <a:latin typeface="Open Sans ExtraBold"/>
                <a:ea typeface="Open Sans ExtraBold"/>
                <a:cs typeface="Open Sans ExtraBold"/>
              </a:rPr>
              <a:t>ll</a:t>
            </a:r>
            <a:r>
              <a:rPr lang="en-US" cap="none" err="1">
                <a:latin typeface="Open Sans ExtraBold"/>
                <a:ea typeface="Open Sans ExtraBold"/>
                <a:cs typeface="Open Sans ExtraBold"/>
              </a:rPr>
              <a:t>Ms</a:t>
            </a:r>
            <a:r>
              <a:rPr lang="en-US">
                <a:latin typeface="Open Sans ExtraBold"/>
                <a:ea typeface="Open Sans ExtraBold"/>
                <a:cs typeface="Open Sans ExtraBold"/>
              </a:rPr>
              <a:t> plan responses?</a:t>
            </a:r>
            <a:endParaRPr lang="en-US"/>
          </a:p>
        </p:txBody>
      </p:sp>
      <p:sp>
        <p:nvSpPr>
          <p:cNvPr id="4" name="Slide Number Placeholder 3">
            <a:extLst>
              <a:ext uri="{FF2B5EF4-FFF2-40B4-BE49-F238E27FC236}">
                <a16:creationId xmlns:a16="http://schemas.microsoft.com/office/drawing/2014/main" id="{68234BDE-8892-BEF7-166C-058AB9144B7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5</a:t>
            </a:fld>
            <a:endParaRPr lang="en-CA"/>
          </a:p>
        </p:txBody>
      </p:sp>
      <p:sp>
        <p:nvSpPr>
          <p:cNvPr id="6" name="Rectangle 5"/>
          <p:cNvSpPr/>
          <p:nvPr/>
        </p:nvSpPr>
        <p:spPr>
          <a:xfrm>
            <a:off x="1687375" y="2540089"/>
            <a:ext cx="8820320" cy="2711100"/>
          </a:xfrm>
          <a:prstGeom prst="rect">
            <a:avLst/>
          </a:prstGeom>
          <a:solidFill>
            <a:schemeClr val="bg1">
              <a:lumMod val="95000"/>
            </a:schemeClr>
          </a:solidFill>
          <a:ln w="12700">
            <a:solidFill>
              <a:schemeClr val="tx1"/>
            </a:solidFill>
          </a:ln>
        </p:spPr>
        <p:txBody>
          <a:bodyPr wrap="square" lIns="108000" tIns="108000" rIns="108000" bIns="108000">
            <a:spAutoFit/>
          </a:bodyPr>
          <a:lstStyle/>
          <a:p>
            <a:pPr fontAlgn="base"/>
            <a:r>
              <a:rPr lang="en-US" sz="1600">
                <a:solidFill>
                  <a:srgbClr val="000000"/>
                </a:solidFill>
                <a:latin typeface="Aptos" charset="0"/>
              </a:rPr>
              <a:t> </a:t>
            </a:r>
            <a:r>
              <a:rPr lang="en-US">
                <a:solidFill>
                  <a:srgbClr val="000000"/>
                </a:solidFill>
                <a:latin typeface="Aptos" charset="0"/>
              </a:rPr>
              <a:t>Despite generating coherent responses, LLMs do not actually plan or have intentions. They predict each word based solely on probability, which means:  </a:t>
            </a:r>
          </a:p>
          <a:p>
            <a:pPr fontAlgn="base"/>
            <a:endParaRPr lang="en-US">
              <a:solidFill>
                <a:srgbClr val="000000"/>
              </a:solidFill>
              <a:latin typeface="Segoe UI" charset="0"/>
            </a:endParaRPr>
          </a:p>
          <a:p>
            <a:pPr marL="742950" lvl="1" indent="-285750" fontAlgn="base">
              <a:buFont typeface="Arial" panose="020B0604020202020204" pitchFamily="34" charset="0"/>
              <a:buChar char="•"/>
            </a:pPr>
            <a:r>
              <a:rPr lang="en-US">
                <a:solidFill>
                  <a:srgbClr val="000000"/>
                </a:solidFill>
                <a:latin typeface="Aptos" charset="0"/>
              </a:rPr>
              <a:t>The same prompt can lead to different responses.  </a:t>
            </a:r>
          </a:p>
          <a:p>
            <a:pPr marL="742950" lvl="1" indent="-285750" fontAlgn="base">
              <a:buFont typeface="Arial" panose="020B0604020202020204" pitchFamily="34" charset="0"/>
              <a:buChar char="•"/>
            </a:pPr>
            <a:r>
              <a:rPr lang="en-US">
                <a:solidFill>
                  <a:srgbClr val="000000"/>
                </a:solidFill>
                <a:latin typeface="Aptos" charset="0"/>
              </a:rPr>
              <a:t>Long responses might lose earlier details, as the model can only consider a limited context.  </a:t>
            </a:r>
          </a:p>
          <a:p>
            <a:pPr marL="742950" lvl="1" indent="-285750" fontAlgn="base">
              <a:buFont typeface="Arial" panose="020B0604020202020204" pitchFamily="34" charset="0"/>
              <a:buChar char="•"/>
            </a:pPr>
            <a:r>
              <a:rPr lang="en-US">
                <a:solidFill>
                  <a:srgbClr val="000000"/>
                </a:solidFill>
                <a:latin typeface="Aptos" charset="0"/>
              </a:rPr>
              <a:t>They can't perform tasks requiring strategic planning, like playing chess effectively, because there's no forward-thinking involved.  </a:t>
            </a:r>
          </a:p>
          <a:p>
            <a:pPr fontAlgn="base"/>
            <a:r>
              <a:rPr lang="en-US">
                <a:solidFill>
                  <a:srgbClr val="000000"/>
                </a:solidFill>
                <a:latin typeface="Aptos" charset="0"/>
              </a:rPr>
              <a:t> </a:t>
            </a:r>
            <a:endParaRPr lang="en-US">
              <a:solidFill>
                <a:srgbClr val="000000"/>
              </a:solidFill>
              <a:latin typeface="Segoe UI" charset="0"/>
            </a:endParaRPr>
          </a:p>
        </p:txBody>
      </p:sp>
    </p:spTree>
    <p:extLst>
      <p:ext uri="{BB962C8B-B14F-4D97-AF65-F5344CB8AC3E}">
        <p14:creationId xmlns:p14="http://schemas.microsoft.com/office/powerpoint/2010/main" val="242954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1001" y="716385"/>
            <a:ext cx="11429998" cy="989849"/>
          </a:xfrm>
        </p:spPr>
        <p:txBody>
          <a:bodyPr>
            <a:normAutofit/>
          </a:bodyPr>
          <a:lstStyle/>
          <a:p>
            <a:r>
              <a:rPr lang="en-US"/>
              <a:t>Hallucination and truthfulness</a:t>
            </a:r>
            <a:endParaRPr lang="en-CA"/>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564917" y="1706234"/>
            <a:ext cx="11429999" cy="4846958"/>
          </a:xfrm>
        </p:spPr>
        <p:txBody>
          <a:bodyPr>
            <a:normAutofit/>
          </a:bodyPr>
          <a:lstStyle/>
          <a:p>
            <a:pPr marL="0" indent="0" fontAlgn="base">
              <a:buNone/>
            </a:pPr>
            <a:r>
              <a:rPr lang="en-US"/>
              <a:t>Sometimes LLMs are said to "hallucinate," producing information that sounds true but isn't. This happens because the words are predicted based on likelihood, not facts.  </a:t>
            </a:r>
          </a:p>
          <a:p>
            <a:pPr marL="0" indent="0" fontAlgn="base">
              <a:buNone/>
            </a:pPr>
            <a:r>
              <a:rPr lang="en-US"/>
              <a:t>For regular language, many similar-sounding words can work, making truthfulness less clear.  </a:t>
            </a:r>
          </a:p>
          <a:p>
            <a:pPr marL="0" indent="0" fontAlgn="base">
              <a:buNone/>
            </a:pPr>
            <a:endParaRPr lang="en-US"/>
          </a:p>
          <a:p>
            <a:pPr marL="0" indent="0" fontAlgn="base">
              <a:buNone/>
            </a:pPr>
            <a:r>
              <a:rPr lang="en-US"/>
              <a:t>For example, only one of the following is correct:  </a:t>
            </a:r>
            <a:br>
              <a:rPr lang="en-US"/>
            </a:br>
            <a:endParaRPr lang="en-US"/>
          </a:p>
          <a:p>
            <a:pPr lvl="1" fontAlgn="base"/>
            <a:r>
              <a:rPr lang="en-US"/>
              <a:t>"King Charles was born in 1944."  </a:t>
            </a:r>
          </a:p>
          <a:p>
            <a:pPr lvl="1" fontAlgn="base"/>
            <a:r>
              <a:rPr lang="en-US"/>
              <a:t>"King Charles was born in 1949."  </a:t>
            </a:r>
          </a:p>
          <a:p>
            <a:pPr lvl="1" fontAlgn="base"/>
            <a:r>
              <a:rPr lang="en-US"/>
              <a:t>"King Charles was born in 1945."  </a:t>
            </a:r>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6</a:t>
            </a:fld>
            <a:endParaRPr lang="en-CA"/>
          </a:p>
        </p:txBody>
      </p:sp>
      <p:cxnSp>
        <p:nvCxnSpPr>
          <p:cNvPr id="6" name="Straight Connector 5">
            <a:extLst>
              <a:ext uri="{FF2B5EF4-FFF2-40B4-BE49-F238E27FC236}">
                <a16:creationId xmlns:a16="http://schemas.microsoft.com/office/drawing/2014/main" id="{EF79967D-9FD0-16A3-3A8A-5791C1838492}"/>
              </a:ext>
            </a:extLst>
          </p:cNvPr>
          <p:cNvCxnSpPr/>
          <p:nvPr/>
        </p:nvCxnSpPr>
        <p:spPr>
          <a:xfrm>
            <a:off x="806043" y="3313243"/>
            <a:ext cx="109477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3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A937-F96A-78B9-40A7-BDB98567CFBB}"/>
              </a:ext>
            </a:extLst>
          </p:cNvPr>
          <p:cNvSpPr>
            <a:spLocks noGrp="1"/>
          </p:cNvSpPr>
          <p:nvPr>
            <p:ph type="title"/>
          </p:nvPr>
        </p:nvSpPr>
        <p:spPr>
          <a:xfrm>
            <a:off x="381001" y="842944"/>
            <a:ext cx="11429998" cy="989849"/>
          </a:xfrm>
        </p:spPr>
        <p:txBody>
          <a:bodyPr/>
          <a:lstStyle/>
          <a:p>
            <a:r>
              <a:rPr lang="en-US"/>
              <a:t>TRUTHFULNESS</a:t>
            </a:r>
          </a:p>
        </p:txBody>
      </p:sp>
      <p:sp>
        <p:nvSpPr>
          <p:cNvPr id="3" name="Content Placeholder 2">
            <a:extLst>
              <a:ext uri="{FF2B5EF4-FFF2-40B4-BE49-F238E27FC236}">
                <a16:creationId xmlns:a16="http://schemas.microsoft.com/office/drawing/2014/main" id="{F8EE252E-103C-7D9E-DA58-46B872DB5971}"/>
              </a:ext>
            </a:extLst>
          </p:cNvPr>
          <p:cNvSpPr>
            <a:spLocks noGrp="1"/>
          </p:cNvSpPr>
          <p:nvPr>
            <p:ph idx="1"/>
          </p:nvPr>
        </p:nvSpPr>
        <p:spPr>
          <a:xfrm>
            <a:off x="630305" y="1998989"/>
            <a:ext cx="11429999" cy="4384021"/>
          </a:xfrm>
        </p:spPr>
        <p:txBody>
          <a:bodyPr/>
          <a:lstStyle/>
          <a:p>
            <a:pPr marL="0" indent="0" fontAlgn="base">
              <a:buNone/>
            </a:pPr>
            <a:r>
              <a:rPr lang="en-US"/>
              <a:t>In general, LLMs are good at </a:t>
            </a:r>
            <a:r>
              <a:rPr lang="en-US" i="1"/>
              <a:t>sounding right</a:t>
            </a:r>
            <a:r>
              <a:rPr lang="en-US"/>
              <a:t>, even when they are making things up! </a:t>
            </a:r>
            <a:br>
              <a:rPr lang="en-US"/>
            </a:br>
            <a:r>
              <a:rPr lang="en-US"/>
              <a:t> </a:t>
            </a:r>
          </a:p>
          <a:p>
            <a:pPr marL="0" indent="0" fontAlgn="base">
              <a:buNone/>
            </a:pPr>
            <a:r>
              <a:rPr lang="en-US"/>
              <a:t>Once an incorrect word or fact is chosen, the model can't go back to correct it, which can propagate to cause further inaccuracies.</a:t>
            </a:r>
          </a:p>
          <a:p>
            <a:endParaRPr lang="en-US"/>
          </a:p>
        </p:txBody>
      </p:sp>
      <p:pic>
        <p:nvPicPr>
          <p:cNvPr id="9" name="Graphic 8" descr="Magnifying glass with solid fill">
            <a:extLst>
              <a:ext uri="{FF2B5EF4-FFF2-40B4-BE49-F238E27FC236}">
                <a16:creationId xmlns:a16="http://schemas.microsoft.com/office/drawing/2014/main" id="{F0F31F68-1827-673E-54FF-EA21F3D22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44272" y="4189907"/>
            <a:ext cx="2114811" cy="2114811"/>
          </a:xfrm>
          <a:prstGeom prst="rect">
            <a:avLst/>
          </a:prstGeom>
        </p:spPr>
      </p:pic>
    </p:spTree>
    <p:extLst>
      <p:ext uri="{BB962C8B-B14F-4D97-AF65-F5344CB8AC3E}">
        <p14:creationId xmlns:p14="http://schemas.microsoft.com/office/powerpoint/2010/main" val="403010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89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9158" y="2590508"/>
            <a:ext cx="9348811" cy="1676120"/>
          </a:xfrm>
        </p:spPr>
        <p:txBody>
          <a:bodyPr>
            <a:noAutofit/>
          </a:bodyPr>
          <a:lstStyle/>
          <a:p>
            <a:pPr>
              <a:lnSpc>
                <a:spcPct val="150000"/>
              </a:lnSpc>
              <a:spcBef>
                <a:spcPts val="100"/>
              </a:spcBef>
            </a:pPr>
            <a:r>
              <a:rPr lang="en-US" sz="4400" dirty="0">
                <a:solidFill>
                  <a:schemeClr val="bg1"/>
                </a:solidFill>
                <a:latin typeface="Open Sans ExtraBold"/>
                <a:ea typeface="Open Sans ExtraBold"/>
                <a:cs typeface="Open Sans ExtraBold"/>
              </a:rPr>
              <a:t>Training Data </a:t>
            </a:r>
            <a:br>
              <a:rPr lang="en-US" sz="4400" dirty="0">
                <a:latin typeface="Open Sans ExtraBold"/>
                <a:ea typeface="Open Sans ExtraBold"/>
                <a:cs typeface="Open Sans ExtraBold"/>
              </a:rPr>
            </a:br>
            <a:r>
              <a:rPr lang="en-US" sz="2800" dirty="0">
                <a:solidFill>
                  <a:schemeClr val="bg1"/>
                </a:solidFill>
                <a:latin typeface="Open Sans ExtraBold"/>
                <a:ea typeface="Open Sans ExtraBold"/>
                <a:cs typeface="Open Sans ExtraBold"/>
              </a:rPr>
              <a:t>in Large Language Models </a:t>
            </a:r>
            <a:r>
              <a:rPr lang="en-US" sz="4000" dirty="0">
                <a:solidFill>
                  <a:schemeClr val="bg1"/>
                </a:solidFill>
                <a:latin typeface="Open Sans ExtraBold"/>
                <a:ea typeface="Open Sans ExtraBold"/>
                <a:cs typeface="Open Sans ExtraBold"/>
              </a:rPr>
              <a:t> </a:t>
            </a:r>
            <a:endParaRPr lang="en-US" sz="4000">
              <a:solidFill>
                <a:schemeClr val="bg1"/>
              </a:solidFill>
            </a:endParaRPr>
          </a:p>
        </p:txBody>
      </p:sp>
      <p:sp>
        <p:nvSpPr>
          <p:cNvPr id="4" name="Slide Number Placeholder 3"/>
          <p:cNvSpPr>
            <a:spLocks noGrp="1"/>
          </p:cNvSpPr>
          <p:nvPr>
            <p:ph type="sldNum" sz="quarter" idx="12"/>
          </p:nvPr>
        </p:nvSpPr>
        <p:spPr/>
        <p:txBody>
          <a:bodyPr/>
          <a:lstStyle/>
          <a:p>
            <a:fld id="{1BD90C89-BB05-D647-8C9B-C2376028CB3D}" type="slidenum">
              <a:rPr lang="en-CA" smtClean="0"/>
              <a:pPr/>
              <a:t>8</a:t>
            </a:fld>
            <a:endParaRPr lang="en-CA"/>
          </a:p>
        </p:txBody>
      </p:sp>
      <p:pic>
        <p:nvPicPr>
          <p:cNvPr id="6" name="Picture 5" descr="A network of dots and lines&#10;&#10;AI-generated content may be incorrect.">
            <a:extLst>
              <a:ext uri="{FF2B5EF4-FFF2-40B4-BE49-F238E27FC236}">
                <a16:creationId xmlns:a16="http://schemas.microsoft.com/office/drawing/2014/main" id="{12BCC38F-78BA-A85B-7696-D2B26ED1D72E}"/>
              </a:ext>
            </a:extLst>
          </p:cNvPr>
          <p:cNvPicPr>
            <a:picLocks noChangeAspect="1"/>
          </p:cNvPicPr>
          <p:nvPr/>
        </p:nvPicPr>
        <p:blipFill>
          <a:blip r:embed="rId2">
            <a:alphaModFix amt="30000"/>
            <a:extLst>
              <a:ext uri="{BEBA8EAE-BF5A-486C-A8C5-ECC9F3942E4B}">
                <a14:imgProps xmlns:a14="http://schemas.microsoft.com/office/drawing/2010/main">
                  <a14:imgLayer r:embed="rId3">
                    <a14:imgEffect>
                      <a14:saturation/>
                    </a14:imgEffect>
                    <a14:imgEffect>
                      <a14:brightnessContrast/>
                    </a14:imgEffect>
                  </a14:imgLayer>
                </a14:imgProps>
              </a:ext>
            </a:extLst>
          </a:blip>
          <a:stretch>
            <a:fillRect/>
          </a:stretch>
        </p:blipFill>
        <p:spPr>
          <a:xfrm>
            <a:off x="2826460" y="1185333"/>
            <a:ext cx="10264414" cy="8537223"/>
          </a:xfrm>
          <a:prstGeom prst="rect">
            <a:avLst/>
          </a:prstGeom>
          <a:ln>
            <a:noFill/>
          </a:ln>
        </p:spPr>
      </p:pic>
    </p:spTree>
    <p:extLst>
      <p:ext uri="{BB962C8B-B14F-4D97-AF65-F5344CB8AC3E}">
        <p14:creationId xmlns:p14="http://schemas.microsoft.com/office/powerpoint/2010/main" val="28602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1001" y="718898"/>
            <a:ext cx="11429998" cy="989849"/>
          </a:xfrm>
        </p:spPr>
        <p:txBody>
          <a:bodyPr/>
          <a:lstStyle/>
          <a:p>
            <a:r>
              <a:rPr lang="en-US">
                <a:latin typeface="Open Sans ExtraBold"/>
                <a:ea typeface="Open Sans ExtraBold"/>
                <a:cs typeface="Open Sans ExtraBold"/>
              </a:rPr>
              <a:t>Training data in large language models</a:t>
            </a:r>
            <a:endParaRPr lang="en-US"/>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637639" y="1892663"/>
            <a:ext cx="11429999" cy="4384021"/>
          </a:xfrm>
        </p:spPr>
        <p:txBody>
          <a:bodyPr>
            <a:normAutofit/>
          </a:bodyPr>
          <a:lstStyle/>
          <a:p>
            <a:pPr marL="0" indent="0" fontAlgn="base">
              <a:buNone/>
            </a:pPr>
            <a:r>
              <a:rPr lang="en-US"/>
              <a:t>Large Language Models (LLMs), like ChatGPT or Google's Gemini, learn by analyzing huge amounts of text data from various sources. </a:t>
            </a:r>
          </a:p>
          <a:p>
            <a:pPr marL="0" indent="0" fontAlgn="base">
              <a:buNone/>
            </a:pPr>
            <a:r>
              <a:rPr lang="en-US" sz="2400" b="1"/>
              <a:t>Types of Training Data  </a:t>
            </a:r>
          </a:p>
          <a:p>
            <a:pPr lvl="1" fontAlgn="base"/>
            <a:r>
              <a:rPr lang="en-US"/>
              <a:t>Internet </a:t>
            </a:r>
          </a:p>
          <a:p>
            <a:pPr lvl="1" fontAlgn="base"/>
            <a:r>
              <a:rPr lang="en-US"/>
              <a:t>Books and literature </a:t>
            </a:r>
          </a:p>
          <a:p>
            <a:pPr lvl="1" fontAlgn="base"/>
            <a:r>
              <a:rPr lang="en-US"/>
              <a:t>Wikipedia and knowledge bases </a:t>
            </a:r>
          </a:p>
          <a:p>
            <a:pPr lvl="1" fontAlgn="base"/>
            <a:r>
              <a:rPr lang="en-US"/>
              <a:t>Programming code </a:t>
            </a:r>
          </a:p>
          <a:p>
            <a:pPr lvl="1" fontAlgn="base"/>
            <a:r>
              <a:rPr lang="en-US"/>
              <a:t>Images </a:t>
            </a:r>
          </a:p>
          <a:p>
            <a:pPr marL="0" indent="0">
              <a:buNone/>
            </a:pPr>
            <a:endParaRPr lang="en-US">
              <a:latin typeface="+mn-lt"/>
            </a:endParaRP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9</a:t>
            </a:fld>
            <a:endParaRPr lang="en-CA"/>
          </a:p>
        </p:txBody>
      </p:sp>
      <p:pic>
        <p:nvPicPr>
          <p:cNvPr id="4" name="Graphic 3" descr="Internet Of Things with solid fill">
            <a:extLst>
              <a:ext uri="{FF2B5EF4-FFF2-40B4-BE49-F238E27FC236}">
                <a16:creationId xmlns:a16="http://schemas.microsoft.com/office/drawing/2014/main" id="{2A936EF4-4D5E-698B-7353-09DE43FE8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9303" y="3848758"/>
            <a:ext cx="2252452" cy="2236083"/>
          </a:xfrm>
          <a:prstGeom prst="rect">
            <a:avLst/>
          </a:prstGeom>
        </p:spPr>
      </p:pic>
    </p:spTree>
    <p:extLst>
      <p:ext uri="{BB962C8B-B14F-4D97-AF65-F5344CB8AC3E}">
        <p14:creationId xmlns:p14="http://schemas.microsoft.com/office/powerpoint/2010/main" val="697007360"/>
      </p:ext>
    </p:extLst>
  </p:cSld>
  <p:clrMapOvr>
    <a:masterClrMapping/>
  </p:clrMapOvr>
</p:sld>
</file>

<file path=ppt/theme/theme1.xml><?xml version="1.0" encoding="utf-8"?>
<a:theme xmlns:a="http://schemas.openxmlformats.org/drawingml/2006/main" name="U of T Defy Gravity 2021">
  <a:themeElements>
    <a:clrScheme name="University of Toronto 2022">
      <a:dk1>
        <a:srgbClr val="000000"/>
      </a:dk1>
      <a:lt1>
        <a:srgbClr val="FFFFFF"/>
      </a:lt1>
      <a:dk2>
        <a:srgbClr val="1E3765"/>
      </a:dk2>
      <a:lt2>
        <a:srgbClr val="D0D1C9"/>
      </a:lt2>
      <a:accent1>
        <a:srgbClr val="007FA3"/>
      </a:accent1>
      <a:accent2>
        <a:srgbClr val="6D2479"/>
      </a:accent2>
      <a:accent3>
        <a:srgbClr val="DC4633"/>
      </a:accent3>
      <a:accent4>
        <a:srgbClr val="F1C500"/>
      </a:accent4>
      <a:accent5>
        <a:srgbClr val="AB1368"/>
      </a:accent5>
      <a:accent6>
        <a:srgbClr val="0D534D"/>
      </a:accent6>
      <a:hlink>
        <a:srgbClr val="007FA3"/>
      </a:hlink>
      <a:folHlink>
        <a:srgbClr val="007F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defPPr>
      </a:lstStyle>
    </a:txDef>
  </a:objectDefaults>
  <a:extraClrSchemeLst/>
  <a:custClrLst>
    <a:custClr name="Pantone Cool Gray 2">
      <a:srgbClr val="D0D1C9"/>
    </a:custClr>
    <a:custClr name="Pantone 376">
      <a:srgbClr val="8DBF2E"/>
    </a:custClr>
    <a:custClr name="Pantone 3285">
      <a:srgbClr val="00A189"/>
    </a:custClr>
    <a:custClr name="Pantone 2985">
      <a:srgbClr val="6FC7EA"/>
    </a:custClr>
    <a:custClr name="Pantone 663">
      <a:srgbClr val="007FA3"/>
    </a:custClr>
    <a:custClr name="Pantone 2613">
      <a:srgbClr val="6D247A"/>
    </a:custClr>
    <a:custClr name="Pantone Warm Red">
      <a:srgbClr val="DC4633"/>
    </a:custClr>
    <a:custClr name="Pantone 7406">
      <a:srgbClr val="F1C500"/>
    </a:custClr>
    <a:custClr name="Pantone 227">
      <a:srgbClr val="AB1368"/>
    </a:custClr>
    <a:custClr name="Pantone 7722">
      <a:srgbClr val="0D534D"/>
    </a:custClr>
    <a:custClr name="80% Pantone Cool Gray 2">
      <a:srgbClr val="D7D8D1"/>
    </a:custClr>
    <a:custClr name="80% Pantone 376">
      <a:srgbClr val="A4CC58"/>
    </a:custClr>
    <a:custClr name="80% Pantone 3285">
      <a:srgbClr val="33B4A1"/>
    </a:custClr>
    <a:custClr name="80% Pantone 2985">
      <a:srgbClr val="8CD2EE"/>
    </a:custClr>
    <a:custClr name="80% Pantone 663">
      <a:srgbClr val="3399B5"/>
    </a:custClr>
    <a:custClr name="80% Pantone 2613">
      <a:srgbClr val="8A5095"/>
    </a:custClr>
    <a:custClr name="80% Pantone Warm Red">
      <a:srgbClr val="E36B5C"/>
    </a:custClr>
    <a:custClr name="80% Pantone 7406">
      <a:srgbClr val="F4D133"/>
    </a:custClr>
    <a:custClr name="80% Pantone 227">
      <a:srgbClr val="BC4286"/>
    </a:custClr>
    <a:custClr name="80% Pantone 7722">
      <a:srgbClr val="3D7571"/>
    </a:custClr>
    <a:custClr name="50% Pantone Cool Gray 2">
      <a:srgbClr val="E7E8E4"/>
    </a:custClr>
    <a:custClr name="50% Pantone 376">
      <a:srgbClr val="C6DF96"/>
    </a:custClr>
    <a:custClr name="50% Pantone 3285">
      <a:srgbClr val="80D0C4"/>
    </a:custClr>
    <a:custClr name="50% Pantone 2985">
      <a:srgbClr val="B7E3F4"/>
    </a:custClr>
    <a:custClr name="50% Pantone 663">
      <a:srgbClr val="80BFD1"/>
    </a:custClr>
    <a:custClr name="50% Pantone 2613">
      <a:srgbClr val="B691BC"/>
    </a:custClr>
    <a:custClr name="50% Pantone Warm Red">
      <a:srgbClr val="EDA299"/>
    </a:custClr>
    <a:custClr name="50% Pantone 7406">
      <a:srgbClr val="F8E280"/>
    </a:custClr>
    <a:custClr name="50% Pantone 227">
      <a:srgbClr val="D589B3"/>
    </a:custClr>
    <a:custClr name="50% Pantone 7722">
      <a:srgbClr val="86A9A6"/>
    </a:custClr>
    <a:custClr name="25% Pantone Cool Gray 2">
      <a:srgbClr val="F3F3F1"/>
    </a:custClr>
    <a:custClr name="25% Pantone 376">
      <a:srgbClr val="E2EFCB"/>
    </a:custClr>
    <a:custClr name="25% Pantone 3285">
      <a:srgbClr val="BFE7E1"/>
    </a:custClr>
    <a:custClr name="25% Pantone 2985">
      <a:srgbClr val="DBF1FA"/>
    </a:custClr>
    <a:custClr name="25% Pantone 663">
      <a:srgbClr val="BFDFE8"/>
    </a:custClr>
    <a:custClr name="25% Pantone 2613">
      <a:srgbClr val="DAC8DE"/>
    </a:custClr>
    <a:custClr name="25% Pantone Warm Red">
      <a:srgbClr val="F6D1CC"/>
    </a:custClr>
    <a:custClr name="25% Pantone 7406">
      <a:srgbClr val="FBF0BF"/>
    </a:custClr>
    <a:custClr name="25% Pantone 227">
      <a:srgbClr val="EAC4D9"/>
    </a:custClr>
    <a:custClr name="25% Pantone 7722">
      <a:srgbClr val="C2D4D2"/>
    </a:custClr>
  </a:custClrLst>
  <a:extLst>
    <a:ext uri="{05A4C25C-085E-4340-85A3-A5531E510DB2}">
      <thm15:themeFamily xmlns:thm15="http://schemas.microsoft.com/office/thememl/2012/main" name="DefyGravity-Template-4c-FINAL" id="{27AE89B6-AE73-7147-9415-5A70A1FD918B}" vid="{6C16C174-1EC8-5B47-9EBB-EB75FAEE11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62D39150C9B4BB366EF708770ED2D" ma:contentTypeVersion="17" ma:contentTypeDescription="Create a new document." ma:contentTypeScope="" ma:versionID="082972812008efdff0d1043be45fe3a0">
  <xsd:schema xmlns:xsd="http://www.w3.org/2001/XMLSchema" xmlns:xs="http://www.w3.org/2001/XMLSchema" xmlns:p="http://schemas.microsoft.com/office/2006/metadata/properties" xmlns:ns2="52f2a0fb-ec49-4e16-bb23-50b544ec9173" xmlns:ns3="94774a7f-7d82-4a2a-b506-5a8432af408e" targetNamespace="http://schemas.microsoft.com/office/2006/metadata/properties" ma:root="true" ma:fieldsID="accc42c377bf6f012c7dce9c30d2be50" ns2:_="" ns3:_="">
    <xsd:import namespace="52f2a0fb-ec49-4e16-bb23-50b544ec9173"/>
    <xsd:import namespace="94774a7f-7d82-4a2a-b506-5a8432af40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f2a0fb-ec49-4e16-bb23-50b544ec91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774a7f-7d82-4a2a-b506-5a8432af40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52c836-b54a-46da-8ff5-0612cdc7348b}" ma:internalName="TaxCatchAll" ma:showField="CatchAllData" ma:web="94774a7f-7d82-4a2a-b506-5a8432af40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4774a7f-7d82-4a2a-b506-5a8432af408e" xsi:nil="true"/>
    <lcf76f155ced4ddcb4097134ff3c332f xmlns="52f2a0fb-ec49-4e16-bb23-50b544ec91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E5D8E1-8B90-4F22-8024-E6BACE56F0E8}">
  <ds:schemaRefs>
    <ds:schemaRef ds:uri="52f2a0fb-ec49-4e16-bb23-50b544ec9173"/>
    <ds:schemaRef ds:uri="94774a7f-7d82-4a2a-b506-5a8432af40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294A93-A80C-460D-BCCC-6E71457DBDFC}">
  <ds:schemaRefs>
    <ds:schemaRef ds:uri="http://schemas.microsoft.com/sharepoint/v3/contenttype/forms"/>
  </ds:schemaRefs>
</ds:datastoreItem>
</file>

<file path=customXml/itemProps3.xml><?xml version="1.0" encoding="utf-8"?>
<ds:datastoreItem xmlns:ds="http://schemas.openxmlformats.org/officeDocument/2006/customXml" ds:itemID="{E0A858AE-DC94-4CE0-8E5F-5957B1FDCAAE}">
  <ds:schemaRefs>
    <ds:schemaRef ds:uri="52f2a0fb-ec49-4e16-bb23-50b544ec9173"/>
    <ds:schemaRef ds:uri="94774a7f-7d82-4a2a-b506-5a8432af40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8aac226-2f03-4b4d-9037-b46d56c55210}" enabled="0" method="" siteId="{78aac226-2f03-4b4d-9037-b46d56c55210}" removed="1"/>
</clbl:labelList>
</file>

<file path=docProps/app.xml><?xml version="1.0" encoding="utf-8"?>
<Properties xmlns="http://schemas.openxmlformats.org/officeDocument/2006/extended-properties" xmlns:vt="http://schemas.openxmlformats.org/officeDocument/2006/docPropsVTypes">
  <Template/>
  <TotalTime>0</TotalTime>
  <Words>2016</Words>
  <Application>Microsoft Office PowerPoint</Application>
  <PresentationFormat>Widescreen</PresentationFormat>
  <Paragraphs>159</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U of T Defy Gravity 2021</vt:lpstr>
      <vt:lpstr>Coursework and GenAI A Practical Guide for Students  </vt:lpstr>
      <vt:lpstr>WHAT IS GENERATIVE AI?</vt:lpstr>
      <vt:lpstr>What is “Generative AI”? </vt:lpstr>
      <vt:lpstr>What is a large language model? </vt:lpstr>
      <vt:lpstr>Do llMs plan responses?</vt:lpstr>
      <vt:lpstr>Hallucination and truthfulness</vt:lpstr>
      <vt:lpstr>TRUTHFULNESS</vt:lpstr>
      <vt:lpstr>Training Data  in Large Language Models  </vt:lpstr>
      <vt:lpstr>Training data in large language models</vt:lpstr>
      <vt:lpstr>Encoded bias</vt:lpstr>
      <vt:lpstr>Public vs. licenced data</vt:lpstr>
      <vt:lpstr>SAFEGUARD Your data in LLMs</vt:lpstr>
      <vt:lpstr>GenAI Chatbots  Advancing techniques at scale </vt:lpstr>
      <vt:lpstr>Energy resources and sustainability</vt:lpstr>
      <vt:lpstr>Increasing efficiency and efficacy</vt:lpstr>
      <vt:lpstr>Three takeaways</vt:lpstr>
      <vt:lpstr>Read more</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update- June 24, 2024</dc:title>
  <dc:creator>Rahul Gupta</dc:creator>
  <cp:lastModifiedBy>William Heikoop</cp:lastModifiedBy>
  <cp:revision>221</cp:revision>
  <cp:lastPrinted>2024-07-08T12:54:55Z</cp:lastPrinted>
  <dcterms:created xsi:type="dcterms:W3CDTF">2024-06-24T20:07:18Z</dcterms:created>
  <dcterms:modified xsi:type="dcterms:W3CDTF">2025-06-06T18:57:44Z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0x010100E9B62D39150C9B4BB366EF708770ED2D</vt:lpwstr>
  </property>
  <property fmtid="{D5CDD505-2E9C-101B-9397-08002B2CF9AE}" pid="3" name="MediaServiceImageTags">
    <vt:lpwstr/>
  </property>
</Properties>
</file>