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sldIdLst>
    <p:sldId id="2147470280" r:id="rId5"/>
    <p:sldId id="2147470281" r:id="rId6"/>
    <p:sldId id="2147470254" r:id="rId7"/>
    <p:sldId id="2147470255" r:id="rId8"/>
    <p:sldId id="2147470222" r:id="rId9"/>
    <p:sldId id="2147470256" r:id="rId10"/>
    <p:sldId id="2147470268" r:id="rId11"/>
    <p:sldId id="2147470257" r:id="rId12"/>
    <p:sldId id="2147470276" r:id="rId13"/>
    <p:sldId id="2147470211" r:id="rId14"/>
    <p:sldId id="2147470267" r:id="rId15"/>
    <p:sldId id="2147470262" r:id="rId16"/>
    <p:sldId id="2147470212" r:id="rId17"/>
    <p:sldId id="2147470263" r:id="rId18"/>
    <p:sldId id="2147470265" r:id="rId19"/>
    <p:sldId id="2147470266" r:id="rId20"/>
    <p:sldId id="2147470279" r:id="rId21"/>
    <p:sldId id="214747028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25712-95E5-0F4E-485E-7618C04DA28B}" name="Annie Hua" initials="AH" userId="S::a.hua@utoronto.ca::3edc1231-8adc-49c1-a7b4-033da00f54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19B"/>
    <a:srgbClr val="536486"/>
    <a:srgbClr val="FF9900"/>
    <a:srgbClr val="F1C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56160-BA94-2759-5899-8543FB404A4B}" v="1" dt="2025-06-06T13:37:00.149"/>
    <p1510:client id="{2C2CA287-31E2-9316-79F9-35BF0CF86ABC}" v="2" dt="2025-06-05T20:46:48.005"/>
    <p1510:client id="{51DCC275-A713-886F-8565-05E23F14A716}" v="8" dt="2025-06-06T18:57:08.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Heikoop" userId="S::will.heikoop@utoronto.ca::1f03d2dc-a599-4eab-9c6f-ff5d93b71a69" providerId="AD" clId="Web-{10356160-BA94-2759-5899-8543FB404A4B}"/>
    <pc:docChg chg="modSld">
      <pc:chgData name="William Heikoop" userId="S::will.heikoop@utoronto.ca::1f03d2dc-a599-4eab-9c6f-ff5d93b71a69" providerId="AD" clId="Web-{10356160-BA94-2759-5899-8543FB404A4B}" dt="2025-06-06T13:37:00.149" v="0" actId="1076"/>
      <pc:docMkLst>
        <pc:docMk/>
      </pc:docMkLst>
      <pc:sldChg chg="modSp">
        <pc:chgData name="William Heikoop" userId="S::will.heikoop@utoronto.ca::1f03d2dc-a599-4eab-9c6f-ff5d93b71a69" providerId="AD" clId="Web-{10356160-BA94-2759-5899-8543FB404A4B}" dt="2025-06-06T13:37:00.149" v="0" actId="1076"/>
        <pc:sldMkLst>
          <pc:docMk/>
          <pc:sldMk cId="3173966392" sldId="2147470283"/>
        </pc:sldMkLst>
        <pc:spChg chg="mod">
          <ac:chgData name="William Heikoop" userId="S::will.heikoop@utoronto.ca::1f03d2dc-a599-4eab-9c6f-ff5d93b71a69" providerId="AD" clId="Web-{10356160-BA94-2759-5899-8543FB404A4B}" dt="2025-06-06T13:37:00.149" v="0" actId="1076"/>
          <ac:spMkLst>
            <pc:docMk/>
            <pc:sldMk cId="3173966392" sldId="2147470283"/>
            <ac:spMk id="8" creationId="{0E6D8EB0-C732-6CB2-DF88-F24AC47FC84B}"/>
          </ac:spMkLst>
        </pc:spChg>
      </pc:sldChg>
    </pc:docChg>
  </pc:docChgLst>
  <pc:docChgLst>
    <pc:chgData name="William Heikoop" userId="S::will.heikoop@utoronto.ca::1f03d2dc-a599-4eab-9c6f-ff5d93b71a69" providerId="AD" clId="Web-{51DCC275-A713-886F-8565-05E23F14A716}"/>
    <pc:docChg chg="modSld">
      <pc:chgData name="William Heikoop" userId="S::will.heikoop@utoronto.ca::1f03d2dc-a599-4eab-9c6f-ff5d93b71a69" providerId="AD" clId="Web-{51DCC275-A713-886F-8565-05E23F14A716}" dt="2025-06-06T18:57:08.011" v="7" actId="1076"/>
      <pc:docMkLst>
        <pc:docMk/>
      </pc:docMkLst>
      <pc:sldChg chg="modSp">
        <pc:chgData name="William Heikoop" userId="S::will.heikoop@utoronto.ca::1f03d2dc-a599-4eab-9c6f-ff5d93b71a69" providerId="AD" clId="Web-{51DCC275-A713-886F-8565-05E23F14A716}" dt="2025-06-06T18:57:08.011" v="7" actId="1076"/>
        <pc:sldMkLst>
          <pc:docMk/>
          <pc:sldMk cId="3173966392" sldId="2147470283"/>
        </pc:sldMkLst>
        <pc:spChg chg="mod">
          <ac:chgData name="William Heikoop" userId="S::will.heikoop@utoronto.ca::1f03d2dc-a599-4eab-9c6f-ff5d93b71a69" providerId="AD" clId="Web-{51DCC275-A713-886F-8565-05E23F14A716}" dt="2025-06-06T18:56:50.417" v="3" actId="20577"/>
          <ac:spMkLst>
            <pc:docMk/>
            <pc:sldMk cId="3173966392" sldId="2147470283"/>
            <ac:spMk id="2" creationId="{83EA764E-B552-0270-B153-BE2491B82933}"/>
          </ac:spMkLst>
        </pc:spChg>
        <pc:spChg chg="mod">
          <ac:chgData name="William Heikoop" userId="S::will.heikoop@utoronto.ca::1f03d2dc-a599-4eab-9c6f-ff5d93b71a69" providerId="AD" clId="Web-{51DCC275-A713-886F-8565-05E23F14A716}" dt="2025-06-06T18:57:04.964" v="6" actId="20577"/>
          <ac:spMkLst>
            <pc:docMk/>
            <pc:sldMk cId="3173966392" sldId="2147470283"/>
            <ac:spMk id="8" creationId="{0E6D8EB0-C732-6CB2-DF88-F24AC47FC84B}"/>
          </ac:spMkLst>
        </pc:spChg>
        <pc:picChg chg="mod">
          <ac:chgData name="William Heikoop" userId="S::will.heikoop@utoronto.ca::1f03d2dc-a599-4eab-9c6f-ff5d93b71a69" providerId="AD" clId="Web-{51DCC275-A713-886F-8565-05E23F14A716}" dt="2025-06-06T18:57:08.011" v="7" actId="1076"/>
          <ac:picMkLst>
            <pc:docMk/>
            <pc:sldMk cId="3173966392" sldId="2147470283"/>
            <ac:picMk id="1028" creationId="{5D00B802-EAB7-94BF-1B26-6661B2611D0E}"/>
          </ac:picMkLst>
        </pc:picChg>
      </pc:sldChg>
    </pc:docChg>
  </pc:docChgLst>
  <pc:docChgLst>
    <pc:chgData name="William Heikoop" userId="S::will.heikoop@utoronto.ca::1f03d2dc-a599-4eab-9c6f-ff5d93b71a69" providerId="AD" clId="Web-{2C2CA287-31E2-9316-79F9-35BF0CF86ABC}"/>
    <pc:docChg chg="addSld delSld">
      <pc:chgData name="William Heikoop" userId="S::will.heikoop@utoronto.ca::1f03d2dc-a599-4eab-9c6f-ff5d93b71a69" providerId="AD" clId="Web-{2C2CA287-31E2-9316-79F9-35BF0CF86ABC}" dt="2025-06-05T20:46:48.005" v="1"/>
      <pc:docMkLst>
        <pc:docMk/>
      </pc:docMkLst>
      <pc:sldChg chg="del">
        <pc:chgData name="William Heikoop" userId="S::will.heikoop@utoronto.ca::1f03d2dc-a599-4eab-9c6f-ff5d93b71a69" providerId="AD" clId="Web-{2C2CA287-31E2-9316-79F9-35BF0CF86ABC}" dt="2025-06-05T20:46:48.005" v="1"/>
        <pc:sldMkLst>
          <pc:docMk/>
          <pc:sldMk cId="854631180" sldId="2147470282"/>
        </pc:sldMkLst>
      </pc:sldChg>
      <pc:sldChg chg="add">
        <pc:chgData name="William Heikoop" userId="S::will.heikoop@utoronto.ca::1f03d2dc-a599-4eab-9c6f-ff5d93b71a69" providerId="AD" clId="Web-{2C2CA287-31E2-9316-79F9-35BF0CF86ABC}" dt="2025-06-05T20:46:40.271" v="0"/>
        <pc:sldMkLst>
          <pc:docMk/>
          <pc:sldMk cId="3173966392" sldId="2147470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0163912-6D40-4C5D-90CF-46520CFAB9E2}" type="datetimeFigureOut">
              <a:rPr lang="en-CA" smtClean="0"/>
              <a:t>2025-06-06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C487BB7-A64C-4A9D-87D9-BD65EF936EBF}" type="slidenum">
              <a:rPr lang="en-CA" smtClean="0"/>
              <a:t>‹#›</a:t>
            </a:fld>
            <a:endParaRPr lang="en-CA"/>
          </a:p>
        </p:txBody>
      </p:sp>
    </p:spTree>
    <p:extLst>
      <p:ext uri="{BB962C8B-B14F-4D97-AF65-F5344CB8AC3E}">
        <p14:creationId xmlns:p14="http://schemas.microsoft.com/office/powerpoint/2010/main" val="200030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C2D98-DFE0-947D-B03A-968E8FDAB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0D00C-B79D-8CD3-B596-63EB1FD33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B45A6-C8CE-1F35-8C1E-2A75C24DB07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CFD1E7A-5DE6-6A13-A045-87BAAF942BD1}"/>
              </a:ext>
            </a:extLst>
          </p:cNvPr>
          <p:cNvSpPr>
            <a:spLocks noGrp="1"/>
          </p:cNvSpPr>
          <p:nvPr>
            <p:ph type="sldNum" sz="quarter" idx="5"/>
          </p:nvPr>
        </p:nvSpPr>
        <p:spPr/>
        <p:txBody>
          <a:bodyPr/>
          <a:lstStyle/>
          <a:p>
            <a:fld id="{EC8F76D6-B210-4F52-8732-F9902759F7B6}" type="slidenum">
              <a:rPr lang="en-CA" smtClean="0"/>
              <a:t>2</a:t>
            </a:fld>
            <a:endParaRPr lang="en-CA"/>
          </a:p>
        </p:txBody>
      </p:sp>
    </p:spTree>
    <p:extLst>
      <p:ext uri="{BB962C8B-B14F-4D97-AF65-F5344CB8AC3E}">
        <p14:creationId xmlns:p14="http://schemas.microsoft.com/office/powerpoint/2010/main" val="190145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it feels easier — and often is. Offloading can save time, reduce stress, and help us complete tasks more efficiently. It can even support our performance in certain types of tasks (like organization or multitasking).  </a:t>
            </a:r>
          </a:p>
          <a:p>
            <a:endParaRPr lang="en-US"/>
          </a:p>
          <a:p>
            <a:pPr marL="0" indent="0" fontAlgn="base">
              <a:buNone/>
            </a:pPr>
            <a:r>
              <a:rPr lang="en-US">
                <a:latin typeface="Open Sans"/>
                <a:ea typeface="Open Sans"/>
                <a:cs typeface="Open Sans"/>
              </a:rPr>
              <a:t>Don't rely on a vertical dive into a single source. Use a strategy known as </a:t>
            </a:r>
            <a:r>
              <a:rPr lang="en-US" b="1">
                <a:latin typeface="Open Sans"/>
                <a:ea typeface="Open Sans"/>
                <a:cs typeface="Open Sans"/>
              </a:rPr>
              <a:t>lateral reading </a:t>
            </a:r>
            <a:r>
              <a:rPr lang="en-US">
                <a:latin typeface="Open Sans"/>
                <a:ea typeface="Open Sans"/>
                <a:cs typeface="Open Sans"/>
              </a:rPr>
              <a:t>to check what other sources say and compare coverage. </a:t>
            </a:r>
          </a:p>
          <a:p>
            <a:pPr marL="0" indent="0">
              <a:buNone/>
            </a:pPr>
            <a:r>
              <a:rPr lang="en-US" sz="2000" b="1">
                <a:latin typeface="Open Sans"/>
                <a:ea typeface="Open Sans"/>
                <a:cs typeface="Open Sans"/>
              </a:rPr>
              <a:t>Verify claims</a:t>
            </a:r>
            <a:r>
              <a:rPr lang="en-US" sz="2000">
                <a:latin typeface="Open Sans"/>
                <a:ea typeface="Open Sans"/>
                <a:cs typeface="Open Sans"/>
              </a:rPr>
              <a:t> across multiple trusted sources: </a:t>
            </a:r>
            <a:endParaRPr lang="en-US">
              <a:latin typeface="Open Sans"/>
              <a:ea typeface="Open Sans"/>
              <a:cs typeface="Open Sans"/>
            </a:endParaRPr>
          </a:p>
          <a:p>
            <a:pPr marL="518795" lvl="1" indent="-175895" fontAlgn="base"/>
            <a:r>
              <a:rPr lang="en-US" sz="2000"/>
              <a:t>Academic Journals </a:t>
            </a:r>
          </a:p>
          <a:p>
            <a:pPr marL="518795" lvl="1" indent="-175895" fontAlgn="base"/>
            <a:r>
              <a:rPr lang="en-US" sz="2000"/>
              <a:t>Government/Institutional Websites </a:t>
            </a:r>
          </a:p>
          <a:p>
            <a:pPr marL="518795" lvl="1" indent="-175895" fontAlgn="base"/>
            <a:r>
              <a:rPr lang="en-US" sz="2000"/>
              <a:t>Peer-Reviewed Databases </a:t>
            </a:r>
            <a:br>
              <a:rPr lang="en-US"/>
            </a:br>
            <a:r>
              <a:rPr lang="en-US"/>
              <a:t> </a:t>
            </a:r>
          </a:p>
          <a:p>
            <a:pPr marL="0" indent="0" fontAlgn="base">
              <a:buNone/>
            </a:pPr>
            <a:r>
              <a:rPr lang="en-US"/>
              <a:t>Triangulate information by consulting at least three reliable sources. </a:t>
            </a:r>
          </a:p>
          <a:p>
            <a:endParaRPr lang="en-US"/>
          </a:p>
        </p:txBody>
      </p:sp>
      <p:sp>
        <p:nvSpPr>
          <p:cNvPr id="4" name="Slide Number Placeholder 3"/>
          <p:cNvSpPr>
            <a:spLocks noGrp="1"/>
          </p:cNvSpPr>
          <p:nvPr>
            <p:ph type="sldNum" sz="quarter" idx="5"/>
          </p:nvPr>
        </p:nvSpPr>
        <p:spPr/>
        <p:txBody>
          <a:bodyPr/>
          <a:lstStyle/>
          <a:p>
            <a:fld id="{3C487BB7-A64C-4A9D-87D9-BD65EF936EBF}" type="slidenum">
              <a:rPr lang="en-CA" smtClean="0"/>
              <a:t>13</a:t>
            </a:fld>
            <a:endParaRPr lang="en-CA"/>
          </a:p>
        </p:txBody>
      </p:sp>
    </p:spTree>
    <p:extLst>
      <p:ext uri="{BB962C8B-B14F-4D97-AF65-F5344CB8AC3E}">
        <p14:creationId xmlns:p14="http://schemas.microsoft.com/office/powerpoint/2010/main" val="9544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14</a:t>
            </a:fld>
            <a:endParaRPr lang="en-CA"/>
          </a:p>
        </p:txBody>
      </p:sp>
    </p:spTree>
    <p:extLst>
      <p:ext uri="{BB962C8B-B14F-4D97-AF65-F5344CB8AC3E}">
        <p14:creationId xmlns:p14="http://schemas.microsoft.com/office/powerpoint/2010/main" val="3798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a:t>What is the goal of the task?</a:t>
            </a:r>
            <a:r>
              <a:rPr lang="en-US" sz="1200"/>
              <a:t>  </a:t>
            </a:r>
            <a:endParaRPr lang="en-US" sz="1200">
              <a:cs typeface="Arial"/>
            </a:endParaRPr>
          </a:p>
          <a:p>
            <a:pPr fontAlgn="base"/>
            <a:r>
              <a:rPr lang="en-US" sz="1200"/>
              <a:t>Am I using this to improve my writing skills? Analyze a reading? Show my understanding?  </a:t>
            </a:r>
            <a:endParaRPr lang="en-US" sz="1200">
              <a:cs typeface="Arial"/>
            </a:endParaRPr>
          </a:p>
          <a:p>
            <a:pPr fontAlgn="base"/>
            <a:r>
              <a:rPr lang="en-US" sz="1200" b="1"/>
              <a:t>OR </a:t>
            </a:r>
            <a:r>
              <a:rPr lang="en-US" sz="1200"/>
              <a:t> </a:t>
            </a:r>
            <a:endParaRPr lang="en-US" sz="1200">
              <a:cs typeface="Arial"/>
            </a:endParaRPr>
          </a:p>
          <a:p>
            <a:pPr fontAlgn="base"/>
            <a:r>
              <a:rPr lang="en-US" sz="1200"/>
              <a:t>Am I avoiding doing the thinking myself and letting AI get in the way of learning?  </a:t>
            </a:r>
            <a:endParaRPr lang="en-US" sz="1200">
              <a:cs typeface="Arial"/>
            </a:endParaRPr>
          </a:p>
          <a:p>
            <a:pPr fontAlgn="base"/>
            <a:r>
              <a:rPr lang="en-US" sz="1200"/>
              <a:t>  </a:t>
            </a:r>
            <a:endParaRPr lang="en-US" sz="1200">
              <a:cs typeface="Arial"/>
            </a:endParaRPr>
          </a:p>
          <a:p>
            <a:pPr fontAlgn="base"/>
            <a:r>
              <a:rPr lang="en-US" sz="1200" b="1"/>
              <a:t>What do I hope to gain by using </a:t>
            </a:r>
            <a:r>
              <a:rPr lang="en-US" sz="1200" b="1" err="1"/>
              <a:t>GenAI</a:t>
            </a:r>
            <a:r>
              <a:rPr lang="en-US" sz="1200" b="1"/>
              <a:t>?</a:t>
            </a:r>
            <a:r>
              <a:rPr lang="en-US" sz="1200"/>
              <a:t>  </a:t>
            </a:r>
            <a:endParaRPr lang="en-US" sz="1200">
              <a:cs typeface="Arial"/>
            </a:endParaRPr>
          </a:p>
          <a:p>
            <a:pPr fontAlgn="base"/>
            <a:r>
              <a:rPr lang="en-US" sz="1200"/>
              <a:t>Am I using it to get inspired or unstuck?  </a:t>
            </a:r>
            <a:endParaRPr lang="en-US" sz="1200">
              <a:cs typeface="Arial"/>
            </a:endParaRPr>
          </a:p>
          <a:p>
            <a:pPr fontAlgn="base"/>
            <a:r>
              <a:rPr lang="en-US" sz="1200" b="1"/>
              <a:t>OR </a:t>
            </a:r>
            <a:r>
              <a:rPr lang="en-US" sz="1200"/>
              <a:t> </a:t>
            </a:r>
            <a:endParaRPr lang="en-US" sz="1200">
              <a:cs typeface="Arial"/>
            </a:endParaRPr>
          </a:p>
          <a:p>
            <a:pPr fontAlgn="base"/>
            <a:r>
              <a:rPr lang="en-US" sz="1200"/>
              <a:t>Am I hoping it “does the work” for me?  </a:t>
            </a:r>
            <a:endParaRPr lang="en-US" sz="1200">
              <a:cs typeface="Arial"/>
            </a:endParaRPr>
          </a:p>
          <a:p>
            <a:pPr fontAlgn="base"/>
            <a:r>
              <a:rPr lang="en-US" sz="1200"/>
              <a:t>  </a:t>
            </a:r>
            <a:endParaRPr lang="en-US" sz="1200">
              <a:cs typeface="Arial"/>
            </a:endParaRPr>
          </a:p>
          <a:p>
            <a:pPr fontAlgn="base"/>
            <a:r>
              <a:rPr lang="en-US" sz="1200" b="1"/>
              <a:t>Will I still engage with the learning myself?</a:t>
            </a:r>
            <a:r>
              <a:rPr lang="en-US" sz="1200"/>
              <a:t>  </a:t>
            </a:r>
            <a:endParaRPr lang="en-US" sz="1200">
              <a:cs typeface="Arial"/>
            </a:endParaRPr>
          </a:p>
          <a:p>
            <a:pPr fontAlgn="base"/>
            <a:r>
              <a:rPr lang="en-US" sz="1200"/>
              <a:t>Will I check the accuracy of the AI’s output? Will I reflect on what it helped me understand?  </a:t>
            </a:r>
            <a:endParaRPr lang="en-US" sz="1200">
              <a:cs typeface="Arial"/>
            </a:endParaRPr>
          </a:p>
          <a:p>
            <a:pPr fontAlgn="base"/>
            <a:r>
              <a:rPr lang="en-US" sz="1200" b="1"/>
              <a:t>OR </a:t>
            </a:r>
            <a:r>
              <a:rPr lang="en-US" sz="1200"/>
              <a:t> </a:t>
            </a:r>
            <a:endParaRPr lang="en-US" sz="1200">
              <a:cs typeface="Arial"/>
            </a:endParaRPr>
          </a:p>
          <a:p>
            <a:pPr fontAlgn="base"/>
            <a:r>
              <a:rPr lang="en-US" sz="1200"/>
              <a:t>Or am I taking a learning short cut by offloading mental work?  </a:t>
            </a:r>
            <a:br>
              <a:rPr lang="en-US" sz="1200"/>
            </a:br>
            <a:r>
              <a:rPr lang="en-US" sz="1200"/>
              <a:t>  </a:t>
            </a:r>
            <a:endParaRPr lang="en-US" sz="1200">
              <a:cs typeface="Arial"/>
            </a:endParaRPr>
          </a:p>
          <a:p>
            <a:pPr fontAlgn="base"/>
            <a:r>
              <a:rPr lang="en-US" sz="1200" b="1"/>
              <a:t>Will it provide flexible access to content or enhance/support my learning needs</a:t>
            </a:r>
            <a:r>
              <a:rPr lang="en-US" sz="1200"/>
              <a:t>  </a:t>
            </a:r>
            <a:endParaRPr lang="en-US" sz="1200">
              <a:cs typeface="Arial"/>
            </a:endParaRPr>
          </a:p>
          <a:p>
            <a:pPr fontAlgn="base"/>
            <a:r>
              <a:rPr lang="en-US" sz="1200"/>
              <a:t>Can I use the tools to format the content  that is more suited to my access needs  </a:t>
            </a:r>
            <a:endParaRPr lang="en-US" sz="1200">
              <a:cs typeface="Arial"/>
            </a:endParaRPr>
          </a:p>
          <a:p>
            <a:pPr fontAlgn="base"/>
            <a:r>
              <a:rPr lang="en-US" sz="1200" b="1"/>
              <a:t>OR</a:t>
            </a:r>
            <a:r>
              <a:rPr lang="en-US" sz="1200"/>
              <a:t> </a:t>
            </a:r>
            <a:endParaRPr lang="en-US" sz="1200">
              <a:cs typeface="Arial"/>
            </a:endParaRPr>
          </a:p>
          <a:p>
            <a:pPr fontAlgn="base"/>
            <a:r>
              <a:rPr lang="en-US" sz="1200"/>
              <a:t>Am I short-circuiting the activity assigned by my instructor and missing key learning outcomes? </a:t>
            </a:r>
            <a:endParaRPr lang="en-US" sz="1200">
              <a:cs typeface="Arial"/>
            </a:endParaRPr>
          </a:p>
          <a:p>
            <a:pPr fontAlgn="base"/>
            <a:r>
              <a:rPr lang="en-US">
                <a:solidFill>
                  <a:srgbClr val="000000"/>
                </a:solidFill>
                <a:latin typeface="Aptos" charset="0"/>
              </a:rPr>
              <a:t>  </a:t>
            </a:r>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15</a:t>
            </a:fld>
            <a:endParaRPr lang="en-CA"/>
          </a:p>
        </p:txBody>
      </p:sp>
    </p:spTree>
    <p:extLst>
      <p:ext uri="{BB962C8B-B14F-4D97-AF65-F5344CB8AC3E}">
        <p14:creationId xmlns:p14="http://schemas.microsoft.com/office/powerpoint/2010/main" val="16951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16</a:t>
            </a:fld>
            <a:endParaRPr lang="en-CA"/>
          </a:p>
        </p:txBody>
      </p:sp>
    </p:spTree>
    <p:extLst>
      <p:ext uri="{BB962C8B-B14F-4D97-AF65-F5344CB8AC3E}">
        <p14:creationId xmlns:p14="http://schemas.microsoft.com/office/powerpoint/2010/main" val="76635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17</a:t>
            </a:fld>
            <a:endParaRPr lang="en-CA"/>
          </a:p>
        </p:txBody>
      </p:sp>
    </p:spTree>
    <p:extLst>
      <p:ext uri="{BB962C8B-B14F-4D97-AF65-F5344CB8AC3E}">
        <p14:creationId xmlns:p14="http://schemas.microsoft.com/office/powerpoint/2010/main" val="51918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BD8EC-ED69-FD24-DD70-304112E4E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EA2D7-EC73-24BB-7C2B-8C11CE67C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ECC3F-A286-013E-348A-7B1E1AB9B18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CCBFF90-BD0B-FD47-3F76-88E03C9A1DB2}"/>
              </a:ext>
            </a:extLst>
          </p:cNvPr>
          <p:cNvSpPr>
            <a:spLocks noGrp="1"/>
          </p:cNvSpPr>
          <p:nvPr>
            <p:ph type="sldNum" sz="quarter" idx="5"/>
          </p:nvPr>
        </p:nvSpPr>
        <p:spPr/>
        <p:txBody>
          <a:bodyPr/>
          <a:lstStyle/>
          <a:p>
            <a:fld id="{3C487BB7-A64C-4A9D-87D9-BD65EF936EBF}" type="slidenum">
              <a:rPr lang="en-CA" smtClean="0"/>
              <a:t>18</a:t>
            </a:fld>
            <a:endParaRPr lang="en-CA"/>
          </a:p>
        </p:txBody>
      </p:sp>
    </p:spTree>
    <p:extLst>
      <p:ext uri="{BB962C8B-B14F-4D97-AF65-F5344CB8AC3E}">
        <p14:creationId xmlns:p14="http://schemas.microsoft.com/office/powerpoint/2010/main" val="111994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F76D6-B210-4F52-8732-F9902759F7B6}" type="slidenum">
              <a:rPr lang="en-CA" smtClean="0"/>
              <a:t>3</a:t>
            </a:fld>
            <a:endParaRPr lang="en-CA"/>
          </a:p>
        </p:txBody>
      </p:sp>
    </p:spTree>
    <p:extLst>
      <p:ext uri="{BB962C8B-B14F-4D97-AF65-F5344CB8AC3E}">
        <p14:creationId xmlns:p14="http://schemas.microsoft.com/office/powerpoint/2010/main" val="200522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F76D6-B210-4F52-8732-F9902759F7B6}" type="slidenum">
              <a:rPr lang="en-CA" smtClean="0"/>
              <a:t>4</a:t>
            </a:fld>
            <a:endParaRPr lang="en-CA"/>
          </a:p>
        </p:txBody>
      </p:sp>
    </p:spTree>
    <p:extLst>
      <p:ext uri="{BB962C8B-B14F-4D97-AF65-F5344CB8AC3E}">
        <p14:creationId xmlns:p14="http://schemas.microsoft.com/office/powerpoint/2010/main" val="197053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Relying solely on Gen AI content without fact-checking undermines academic integrity and can contribute to the spread of misinformation. </a:t>
            </a:r>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5</a:t>
            </a:fld>
            <a:endParaRPr lang="en-CA"/>
          </a:p>
        </p:txBody>
      </p:sp>
    </p:spTree>
    <p:extLst>
      <p:ext uri="{BB962C8B-B14F-4D97-AF65-F5344CB8AC3E}">
        <p14:creationId xmlns:p14="http://schemas.microsoft.com/office/powerpoint/2010/main" val="174619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problematic patterns are not intentional, but they are deeply embedded in the data. Understanding this helps you recognize the importance of taking responsibility to ensure issues are not replicated.  </a:t>
            </a:r>
          </a:p>
        </p:txBody>
      </p:sp>
      <p:sp>
        <p:nvSpPr>
          <p:cNvPr id="4" name="Slide Number Placeholder 3"/>
          <p:cNvSpPr>
            <a:spLocks noGrp="1"/>
          </p:cNvSpPr>
          <p:nvPr>
            <p:ph type="sldNum" sz="quarter" idx="5"/>
          </p:nvPr>
        </p:nvSpPr>
        <p:spPr/>
        <p:txBody>
          <a:bodyPr/>
          <a:lstStyle/>
          <a:p>
            <a:fld id="{EC8F76D6-B210-4F52-8732-F9902759F7B6}" type="slidenum">
              <a:rPr lang="en-CA" smtClean="0"/>
              <a:t>6</a:t>
            </a:fld>
            <a:endParaRPr lang="en-CA"/>
          </a:p>
        </p:txBody>
      </p:sp>
    </p:spTree>
    <p:extLst>
      <p:ext uri="{BB962C8B-B14F-4D97-AF65-F5344CB8AC3E}">
        <p14:creationId xmlns:p14="http://schemas.microsoft.com/office/powerpoint/2010/main" val="158404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Evaluating the accuracy of Gen AI-generated content is not simply a checklist task — it's part of engaging with information critically. much like you would when reading a scholarly article or conducting a literature review. These are some strategies for</a:t>
            </a:r>
            <a:r>
              <a:rPr lang="en-US" b="1"/>
              <a:t> academic evaluation</a:t>
            </a:r>
            <a:r>
              <a:rPr lang="en-US"/>
              <a:t>, designed for use across disciplines and adaptable to different kinds of Gen AI outputs.  </a:t>
            </a:r>
          </a:p>
          <a:p>
            <a:endParaRPr lang="en-US"/>
          </a:p>
          <a:p>
            <a:r>
              <a:rPr lang="en-US"/>
              <a:t>Remember, this is an iterative process, reinforcing your role as a critical thinker and academic contributor, not just a consumer of content. Your academic integrity relies on more than citing sources: it rests on your </a:t>
            </a:r>
            <a:r>
              <a:rPr lang="en-US" b="1"/>
              <a:t>critical thinking, curiosity, pride in learning and care</a:t>
            </a:r>
            <a:r>
              <a:rPr lang="en-US"/>
              <a:t> when handling information</a:t>
            </a:r>
          </a:p>
        </p:txBody>
      </p:sp>
      <p:sp>
        <p:nvSpPr>
          <p:cNvPr id="4" name="Slide Number Placeholder 3"/>
          <p:cNvSpPr>
            <a:spLocks noGrp="1"/>
          </p:cNvSpPr>
          <p:nvPr>
            <p:ph type="sldNum" sz="quarter" idx="5"/>
          </p:nvPr>
        </p:nvSpPr>
        <p:spPr/>
        <p:txBody>
          <a:bodyPr/>
          <a:lstStyle/>
          <a:p>
            <a:fld id="{EC8F76D6-B210-4F52-8732-F9902759F7B6}" type="slidenum">
              <a:rPr lang="en-CA" smtClean="0"/>
              <a:t>8</a:t>
            </a:fld>
            <a:endParaRPr lang="en-CA"/>
          </a:p>
        </p:txBody>
      </p:sp>
    </p:spTree>
    <p:extLst>
      <p:ext uri="{BB962C8B-B14F-4D97-AF65-F5344CB8AC3E}">
        <p14:creationId xmlns:p14="http://schemas.microsoft.com/office/powerpoint/2010/main" val="77404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F76D6-B210-4F52-8732-F9902759F7B6}" type="slidenum">
              <a:rPr lang="en-CA" smtClean="0"/>
              <a:t>9</a:t>
            </a:fld>
            <a:endParaRPr lang="en-CA"/>
          </a:p>
        </p:txBody>
      </p:sp>
    </p:spTree>
    <p:extLst>
      <p:ext uri="{BB962C8B-B14F-4D97-AF65-F5344CB8AC3E}">
        <p14:creationId xmlns:p14="http://schemas.microsoft.com/office/powerpoint/2010/main" val="17256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a:t>After fact-checking: </a:t>
            </a:r>
          </a:p>
          <a:p>
            <a:pPr lvl="1" fontAlgn="base"/>
            <a:r>
              <a:rPr lang="en-US" sz="2000" b="1"/>
              <a:t>Supported claims</a:t>
            </a:r>
            <a:r>
              <a:rPr lang="en-US" sz="2000"/>
              <a:t>: Which are backed by evidence? </a:t>
            </a:r>
          </a:p>
          <a:p>
            <a:pPr lvl="1" fontAlgn="base"/>
            <a:r>
              <a:rPr lang="en-US" sz="2000" b="1"/>
              <a:t>Inaccuracies</a:t>
            </a:r>
            <a:r>
              <a:rPr lang="en-US" sz="2000"/>
              <a:t>: Identify misleading or context-lacking points. </a:t>
            </a:r>
          </a:p>
          <a:p>
            <a:pPr lvl="1" fontAlgn="base"/>
            <a:r>
              <a:rPr lang="en-US" sz="2000" b="1"/>
              <a:t>Oversimplifications</a:t>
            </a:r>
            <a:r>
              <a:rPr lang="en-US" sz="2000"/>
              <a:t>: Note where the AI generalizes. </a:t>
            </a:r>
          </a:p>
          <a:p>
            <a:pPr lvl="1" fontAlgn="base"/>
            <a:r>
              <a:rPr lang="en-US" sz="2000"/>
              <a:t>Revise or refine the response based on your research. You might: </a:t>
            </a:r>
          </a:p>
          <a:p>
            <a:pPr lvl="1" fontAlgn="base"/>
            <a:r>
              <a:rPr lang="en-US" sz="2000" b="1"/>
              <a:t>Re-prompt the AI</a:t>
            </a:r>
            <a:r>
              <a:rPr lang="en-US" sz="2000"/>
              <a:t>: Ask more specific or corrected questions. </a:t>
            </a:r>
          </a:p>
          <a:p>
            <a:pPr lvl="1" fontAlgn="base"/>
            <a:r>
              <a:rPr lang="en-US" sz="2000" b="1"/>
              <a:t>Manual rewrite</a:t>
            </a:r>
            <a:r>
              <a:rPr lang="en-US" sz="2000"/>
              <a:t>: Replace false claims with reliable information or reframe the response. </a:t>
            </a:r>
          </a:p>
          <a:p>
            <a:pPr marL="0" indent="0">
              <a:buNone/>
            </a:pPr>
            <a:endParaRPr lang="en-US">
              <a:latin typeface="+mn-lt"/>
            </a:endParaRPr>
          </a:p>
          <a:p>
            <a:endParaRPr lang="en-CA"/>
          </a:p>
        </p:txBody>
      </p:sp>
      <p:sp>
        <p:nvSpPr>
          <p:cNvPr id="4" name="Slide Number Placeholder 3"/>
          <p:cNvSpPr>
            <a:spLocks noGrp="1"/>
          </p:cNvSpPr>
          <p:nvPr>
            <p:ph type="sldNum" sz="quarter" idx="5"/>
          </p:nvPr>
        </p:nvSpPr>
        <p:spPr/>
        <p:txBody>
          <a:bodyPr/>
          <a:lstStyle/>
          <a:p>
            <a:fld id="{3C487BB7-A64C-4A9D-87D9-BD65EF936EBF}" type="slidenum">
              <a:rPr lang="en-CA" smtClean="0"/>
              <a:t>10</a:t>
            </a:fld>
            <a:endParaRPr lang="en-CA"/>
          </a:p>
        </p:txBody>
      </p:sp>
    </p:spTree>
    <p:extLst>
      <p:ext uri="{BB962C8B-B14F-4D97-AF65-F5344CB8AC3E}">
        <p14:creationId xmlns:p14="http://schemas.microsoft.com/office/powerpoint/2010/main" val="378534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is when we rely on external tools (like </a:t>
            </a:r>
            <a:r>
              <a:rPr lang="en-CA" err="1"/>
              <a:t>GenAI</a:t>
            </a:r>
            <a:r>
              <a:rPr lang="en-CA"/>
              <a:t>, Google, or a smartphone) to reduce the mental effort we would normally use for thinking, remembering, or solving problems ourselves. </a:t>
            </a:r>
            <a:endParaRPr lang="en-US"/>
          </a:p>
        </p:txBody>
      </p:sp>
      <p:sp>
        <p:nvSpPr>
          <p:cNvPr id="4" name="Slide Number Placeholder 3"/>
          <p:cNvSpPr>
            <a:spLocks noGrp="1"/>
          </p:cNvSpPr>
          <p:nvPr>
            <p:ph type="sldNum" sz="quarter" idx="5"/>
          </p:nvPr>
        </p:nvSpPr>
        <p:spPr/>
        <p:txBody>
          <a:bodyPr/>
          <a:lstStyle/>
          <a:p>
            <a:fld id="{3C487BB7-A64C-4A9D-87D9-BD65EF936EBF}" type="slidenum">
              <a:rPr lang="en-CA" smtClean="0"/>
              <a:t>12</a:t>
            </a:fld>
            <a:endParaRPr lang="en-CA"/>
          </a:p>
        </p:txBody>
      </p:sp>
    </p:spTree>
    <p:extLst>
      <p:ext uri="{BB962C8B-B14F-4D97-AF65-F5344CB8AC3E}">
        <p14:creationId xmlns:p14="http://schemas.microsoft.com/office/powerpoint/2010/main" val="107540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1"/>
                </a:solidFill>
              </a:defRPr>
            </a:lvl1pPr>
          </a:lstStyle>
          <a:p>
            <a:r>
              <a:rPr lang="en-CA"/>
              <a:t>Presentation Title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02C220F2-F089-8A41-8086-EE6F86B5F2E5}" type="datetime1">
              <a:rPr lang="en-CA" smtClean="0"/>
              <a:t>2025-06-06</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4" name="Graphic 13">
            <a:extLst>
              <a:ext uri="{FF2B5EF4-FFF2-40B4-BE49-F238E27FC236}">
                <a16:creationId xmlns:a16="http://schemas.microsoft.com/office/drawing/2014/main" id="{F51F9528-C67D-1545-B2FE-E500FCD60A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849" y="6100719"/>
            <a:ext cx="1594639" cy="583405"/>
          </a:xfrm>
          <a:prstGeom prst="rect">
            <a:avLst/>
          </a:prstGeom>
        </p:spPr>
      </p:pic>
      <p:sp>
        <p:nvSpPr>
          <p:cNvPr id="7" name="Title 1">
            <a:extLst>
              <a:ext uri="{FF2B5EF4-FFF2-40B4-BE49-F238E27FC236}">
                <a16:creationId xmlns:a16="http://schemas.microsoft.com/office/drawing/2014/main" id="{2C6C7983-B4CD-2E87-4059-D8388520F725}"/>
              </a:ext>
            </a:extLst>
          </p:cNvPr>
          <p:cNvSpPr txBox="1">
            <a:spLocks/>
          </p:cNvSpPr>
          <p:nvPr userDrawn="1"/>
        </p:nvSpPr>
        <p:spPr>
          <a:xfrm rot="16200000">
            <a:off x="8477250" y="3143249"/>
            <a:ext cx="6858001" cy="5715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i="0" kern="1200" cap="all" baseline="0">
                <a:solidFill>
                  <a:schemeClr val="tx1"/>
                </a:solidFill>
                <a:latin typeface="Open Sans ExtraBold" pitchFamily="34" charset="0"/>
                <a:ea typeface="Open Sans ExtraBold" pitchFamily="34" charset="0"/>
                <a:cs typeface="Open Sans ExtraBold" pitchFamily="34" charset="0"/>
              </a:defRPr>
            </a:lvl1pPr>
          </a:lstStyle>
          <a:p>
            <a:pPr algn="ctr"/>
            <a:endParaRPr lang="en-CA" spc="130" baseline="0"/>
          </a:p>
        </p:txBody>
      </p:sp>
      <p:cxnSp>
        <p:nvCxnSpPr>
          <p:cNvPr id="9" name="Straight Connector 8">
            <a:extLst>
              <a:ext uri="{FF2B5EF4-FFF2-40B4-BE49-F238E27FC236}">
                <a16:creationId xmlns:a16="http://schemas.microsoft.com/office/drawing/2014/main" id="{0686798D-51A5-A60F-1016-CB06C4CA5EE5}"/>
              </a:ext>
            </a:extLst>
          </p:cNvPr>
          <p:cNvCxnSpPr>
            <a:cxnSpLocks/>
          </p:cNvCxnSpPr>
          <p:nvPr userDrawn="1"/>
        </p:nvCxnSpPr>
        <p:spPr>
          <a:xfrm>
            <a:off x="2307600" y="6098207"/>
            <a:ext cx="0" cy="5954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DECFD2-F635-AA49-4FF9-549658BADD0F}"/>
              </a:ext>
            </a:extLst>
          </p:cNvPr>
          <p:cNvSpPr txBox="1"/>
          <p:nvPr userDrawn="1"/>
        </p:nvSpPr>
        <p:spPr>
          <a:xfrm>
            <a:off x="2472601" y="6098207"/>
            <a:ext cx="3188693" cy="615553"/>
          </a:xfrm>
          <a:prstGeom prst="rect">
            <a:avLst/>
          </a:prstGeom>
          <a:noFill/>
        </p:spPr>
        <p:txBody>
          <a:bodyPr wrap="none" rtlCol="0">
            <a:spAutoFit/>
          </a:bodyPr>
          <a:lstStyle/>
          <a:p>
            <a:pPr algn="l"/>
            <a:r>
              <a:rPr lang="en-CA" sz="2000" b="1">
                <a:solidFill>
                  <a:schemeClr val="tx1"/>
                </a:solidFill>
                <a:latin typeface="Open Sans Condensed" pitchFamily="2" charset="0"/>
                <a:ea typeface="Open Sans Condensed" pitchFamily="2" charset="0"/>
                <a:cs typeface="Open Sans Condensed" pitchFamily="2" charset="0"/>
              </a:rPr>
              <a:t>EASI</a:t>
            </a:r>
          </a:p>
          <a:p>
            <a:pPr algn="l"/>
            <a:r>
              <a:rPr lang="en-CA" sz="1400">
                <a:solidFill>
                  <a:schemeClr val="tx1"/>
                </a:solidFill>
                <a:latin typeface="Open Sans Condensed" pitchFamily="2" charset="0"/>
                <a:ea typeface="Open Sans Condensed" pitchFamily="2" charset="0"/>
                <a:cs typeface="Open Sans Condensed" pitchFamily="2" charset="0"/>
              </a:rPr>
              <a:t>Enterprise Applications and Solutions Integration</a:t>
            </a:r>
          </a:p>
        </p:txBody>
      </p:sp>
      <p:sp>
        <p:nvSpPr>
          <p:cNvPr id="12" name="Subtitle 2">
            <a:extLst>
              <a:ext uri="{FF2B5EF4-FFF2-40B4-BE49-F238E27FC236}">
                <a16:creationId xmlns:a16="http://schemas.microsoft.com/office/drawing/2014/main" id="{272EEC10-389A-BA59-4B4E-E392E0EDA640}"/>
              </a:ext>
            </a:extLst>
          </p:cNvPr>
          <p:cNvSpPr>
            <a:spLocks noGrp="1"/>
          </p:cNvSpPr>
          <p:nvPr>
            <p:ph type="subTitle" idx="1" hasCustomPrompt="1"/>
          </p:nvPr>
        </p:nvSpPr>
        <p:spPr>
          <a:xfrm>
            <a:off x="372171" y="2301761"/>
            <a:ext cx="10000458" cy="1396647"/>
          </a:xfrm>
        </p:spPr>
        <p:txBody>
          <a:bodyPr>
            <a:normAutofit/>
          </a:bodyPr>
          <a:lstStyle>
            <a:lvl1pPr marL="0" indent="0" algn="l">
              <a:lnSpc>
                <a:spcPct val="100000"/>
              </a:lnSpc>
              <a:spcBef>
                <a:spcPts val="1000"/>
              </a:spcBef>
              <a:buNone/>
              <a:defRPr sz="1400" b="0" i="0">
                <a:solidFill>
                  <a:schemeClr val="tx1"/>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Tree>
    <p:extLst>
      <p:ext uri="{BB962C8B-B14F-4D97-AF65-F5344CB8AC3E}">
        <p14:creationId xmlns:p14="http://schemas.microsoft.com/office/powerpoint/2010/main" val="34933392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1" y="1524001"/>
            <a:ext cx="5487889" cy="380999"/>
          </a:xfrm>
        </p:spPr>
        <p:txBody>
          <a:bodyPr anchor="ctr">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0" y="2095500"/>
            <a:ext cx="5487891"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323110" y="1524002"/>
            <a:ext cx="5487890" cy="380998"/>
          </a:xfrm>
        </p:spPr>
        <p:txBody>
          <a:bodyPr anchor="ctr">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323111" y="2095500"/>
            <a:ext cx="5487882"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1" name="Straight Connector 10">
            <a:extLst>
              <a:ext uri="{FF2B5EF4-FFF2-40B4-BE49-F238E27FC236}">
                <a16:creationId xmlns:a16="http://schemas.microsoft.com/office/drawing/2014/main" id="{C33C53A9-19AC-CB4D-89A1-B09327F6D43D}"/>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E89B15F7-9E33-7B6D-4106-BD08F1004129}"/>
              </a:ext>
            </a:extLst>
          </p:cNvPr>
          <p:cNvSpPr>
            <a:spLocks noGrp="1"/>
          </p:cNvSpPr>
          <p:nvPr>
            <p:ph type="dt" sz="half" idx="10"/>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ED7A40B-B449-7F42-A5C6-89F52B4C7295}" type="datetime1">
              <a:rPr lang="en-CA" smtClean="0"/>
              <a:t>2025-06-06</a:t>
            </a:fld>
            <a:endParaRPr lang="en-CA"/>
          </a:p>
        </p:txBody>
      </p:sp>
      <p:sp>
        <p:nvSpPr>
          <p:cNvPr id="12" name="Footer Placeholder 4">
            <a:extLst>
              <a:ext uri="{FF2B5EF4-FFF2-40B4-BE49-F238E27FC236}">
                <a16:creationId xmlns:a16="http://schemas.microsoft.com/office/drawing/2014/main" id="{76566587-A8B2-992D-CC04-FD79BD580960}"/>
              </a:ext>
            </a:extLst>
          </p:cNvPr>
          <p:cNvSpPr>
            <a:spLocks noGrp="1"/>
          </p:cNvSpPr>
          <p:nvPr>
            <p:ph type="ftr" sz="quarter" idx="11"/>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13" name="Slide Number Placeholder 5">
            <a:extLst>
              <a:ext uri="{FF2B5EF4-FFF2-40B4-BE49-F238E27FC236}">
                <a16:creationId xmlns:a16="http://schemas.microsoft.com/office/drawing/2014/main" id="{20FE5F1F-3658-D700-CB0C-883FE2662A20}"/>
              </a:ext>
            </a:extLst>
          </p:cNvPr>
          <p:cNvSpPr>
            <a:spLocks noGrp="1"/>
          </p:cNvSpPr>
          <p:nvPr>
            <p:ph type="sldNum" sz="quarter" idx="12"/>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96055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1" y="1524001"/>
            <a:ext cx="3571874" cy="43815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1524001"/>
            <a:ext cx="3575304" cy="4381499"/>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1524001"/>
            <a:ext cx="3575304" cy="4381499"/>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15A99CB0-82C5-0916-CED5-C7828B7FA4E8}"/>
              </a:ext>
            </a:extLst>
          </p:cNvPr>
          <p:cNvSpPr>
            <a:spLocks noGrp="1"/>
          </p:cNvSpPr>
          <p:nvPr>
            <p:ph type="dt" sz="half" idx="2"/>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B0CDC9F4-02A8-A545-B793-476A9A9BD0CC}" type="datetime1">
              <a:rPr lang="en-CA" smtClean="0"/>
              <a:t>2025-06-06</a:t>
            </a:fld>
            <a:endParaRPr lang="en-CA"/>
          </a:p>
        </p:txBody>
      </p:sp>
      <p:sp>
        <p:nvSpPr>
          <p:cNvPr id="4" name="Footer Placeholder 4">
            <a:extLst>
              <a:ext uri="{FF2B5EF4-FFF2-40B4-BE49-F238E27FC236}">
                <a16:creationId xmlns:a16="http://schemas.microsoft.com/office/drawing/2014/main" id="{0F82E3C3-0DD0-8423-8FEA-197DC7CC643E}"/>
              </a:ext>
            </a:extLst>
          </p:cNvPr>
          <p:cNvSpPr>
            <a:spLocks noGrp="1"/>
          </p:cNvSpPr>
          <p:nvPr>
            <p:ph type="ftr" sz="quarter" idx="3"/>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5" name="Slide Number Placeholder 5">
            <a:extLst>
              <a:ext uri="{FF2B5EF4-FFF2-40B4-BE49-F238E27FC236}">
                <a16:creationId xmlns:a16="http://schemas.microsoft.com/office/drawing/2014/main" id="{C18B1EC3-2183-F4E1-7020-B44C4ED467E5}"/>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354896949"/>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24001"/>
            <a:ext cx="3571874" cy="381000"/>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1" y="2095499"/>
            <a:ext cx="3571874" cy="3810001"/>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24001"/>
            <a:ext cx="3575304" cy="377144"/>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095500"/>
            <a:ext cx="3575304" cy="38100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24001"/>
            <a:ext cx="3575304" cy="377144"/>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095500"/>
            <a:ext cx="3575304" cy="38100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396468"/>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51022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Tree>
    <p:extLst>
      <p:ext uri="{BB962C8B-B14F-4D97-AF65-F5344CB8AC3E}">
        <p14:creationId xmlns:p14="http://schemas.microsoft.com/office/powerpoint/2010/main" val="286377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90013C1F-8059-234E-8A52-6D2A5EB25CA5}" type="datetime1">
              <a:rPr lang="en-CA" smtClean="0"/>
              <a:t>2025-06-06</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8397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3698-6364-DF05-ED10-81AE79E2AE7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4514A90-B5CD-E0A2-5736-ECA863D007E8}"/>
              </a:ext>
            </a:extLst>
          </p:cNvPr>
          <p:cNvSpPr>
            <a:spLocks noGrp="1"/>
          </p:cNvSpPr>
          <p:nvPr>
            <p:ph type="dt" sz="half" idx="10"/>
          </p:nvPr>
        </p:nvSpPr>
        <p:spPr/>
        <p:txBody>
          <a:bodyPr/>
          <a:lstStyle/>
          <a:p>
            <a:fld id="{73AA51E8-CFF7-D541-A6A5-5618AFC99CEC}" type="datetime1">
              <a:rPr lang="en-CA" smtClean="0"/>
              <a:t>2025-06-06</a:t>
            </a:fld>
            <a:endParaRPr lang="en-CA"/>
          </a:p>
        </p:txBody>
      </p:sp>
      <p:sp>
        <p:nvSpPr>
          <p:cNvPr id="4" name="Footer Placeholder 3">
            <a:extLst>
              <a:ext uri="{FF2B5EF4-FFF2-40B4-BE49-F238E27FC236}">
                <a16:creationId xmlns:a16="http://schemas.microsoft.com/office/drawing/2014/main" id="{D771C631-9A36-8AEB-419C-225F6E6C6076}"/>
              </a:ext>
            </a:extLst>
          </p:cNvPr>
          <p:cNvSpPr>
            <a:spLocks noGrp="1"/>
          </p:cNvSpPr>
          <p:nvPr>
            <p:ph type="ftr" sz="quarter" idx="11"/>
          </p:nvPr>
        </p:nvSpPr>
        <p:spPr>
          <a:xfrm>
            <a:off x="5826295" y="6431557"/>
            <a:ext cx="4184478" cy="260079"/>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8E2E5B7D-A415-A908-FE0D-9A3D9578CB2E}"/>
              </a:ext>
            </a:extLst>
          </p:cNvPr>
          <p:cNvSpPr>
            <a:spLocks noGrp="1"/>
          </p:cNvSpPr>
          <p:nvPr>
            <p:ph type="sldNum" sz="quarter" idx="12"/>
          </p:nvPr>
        </p:nvSpPr>
        <p:spPr/>
        <p:txBody>
          <a:bodyPr/>
          <a:lstStyle/>
          <a:p>
            <a:fld id="{1BD90C89-BB05-D647-8C9B-C2376028CB3D}" type="slidenum">
              <a:rPr lang="en-CA" smtClean="0"/>
              <a:pPr/>
              <a:t>‹#›</a:t>
            </a:fld>
            <a:endParaRPr lang="en-CA"/>
          </a:p>
        </p:txBody>
      </p:sp>
    </p:spTree>
    <p:extLst>
      <p:ext uri="{BB962C8B-B14F-4D97-AF65-F5344CB8AC3E}">
        <p14:creationId xmlns:p14="http://schemas.microsoft.com/office/powerpoint/2010/main" val="40343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18B4BCC-5153-90C7-BAA8-56000F41A672}"/>
              </a:ext>
            </a:extLst>
          </p:cNvPr>
          <p:cNvSpPr/>
          <p:nvPr userDrawn="1"/>
        </p:nvSpPr>
        <p:spPr>
          <a:xfrm>
            <a:off x="-1" y="534009"/>
            <a:ext cx="5043714" cy="376008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 name="Date Placeholder 3">
            <a:extLst>
              <a:ext uri="{FF2B5EF4-FFF2-40B4-BE49-F238E27FC236}">
                <a16:creationId xmlns:a16="http://schemas.microsoft.com/office/drawing/2014/main" id="{FE655882-24F7-B23E-AA80-0205A14A4756}"/>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33823F54-C849-5D42-87EE-8A34C008EEAB}" type="datetime1">
              <a:rPr lang="en-CA" smtClean="0"/>
              <a:t>2025-06-06</a:t>
            </a:fld>
            <a:endParaRPr lang="en-CA"/>
          </a:p>
        </p:txBody>
      </p:sp>
      <p:sp>
        <p:nvSpPr>
          <p:cNvPr id="3" name="Footer Placeholder 4">
            <a:extLst>
              <a:ext uri="{FF2B5EF4-FFF2-40B4-BE49-F238E27FC236}">
                <a16:creationId xmlns:a16="http://schemas.microsoft.com/office/drawing/2014/main" id="{25F7543E-7F75-8925-6CB1-8574F45DC343}"/>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4" name="Slide Number Placeholder 5">
            <a:extLst>
              <a:ext uri="{FF2B5EF4-FFF2-40B4-BE49-F238E27FC236}">
                <a16:creationId xmlns:a16="http://schemas.microsoft.com/office/drawing/2014/main" id="{0444FAA1-D4E2-24E5-CEA7-C5C9D910546A}"/>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23" name="Subtitle 2">
            <a:extLst>
              <a:ext uri="{FF2B5EF4-FFF2-40B4-BE49-F238E27FC236}">
                <a16:creationId xmlns:a16="http://schemas.microsoft.com/office/drawing/2014/main" id="{500A485F-7CBA-5CA7-70BB-8B5C2F137780}"/>
              </a:ext>
            </a:extLst>
          </p:cNvPr>
          <p:cNvSpPr>
            <a:spLocks noGrp="1"/>
          </p:cNvSpPr>
          <p:nvPr>
            <p:ph type="subTitle" idx="1" hasCustomPrompt="1"/>
          </p:nvPr>
        </p:nvSpPr>
        <p:spPr>
          <a:xfrm>
            <a:off x="363782" y="3081938"/>
            <a:ext cx="4336788" cy="966187"/>
          </a:xfrm>
        </p:spPr>
        <p:txBody>
          <a:bodyPr>
            <a:normAutofit/>
          </a:bodyPr>
          <a:lstStyle>
            <a:lvl1pPr marL="0" indent="0" algn="l">
              <a:lnSpc>
                <a:spcPct val="100000"/>
              </a:lnSpc>
              <a:spcBef>
                <a:spcPts val="1000"/>
              </a:spcBef>
              <a:buNone/>
              <a:defRPr sz="1400" b="0" i="0">
                <a:solidFill>
                  <a:schemeClr val="tx1"/>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
        <p:nvSpPr>
          <p:cNvPr id="25" name="Title 24">
            <a:extLst>
              <a:ext uri="{FF2B5EF4-FFF2-40B4-BE49-F238E27FC236}">
                <a16:creationId xmlns:a16="http://schemas.microsoft.com/office/drawing/2014/main" id="{4DCA7161-6E75-937B-854D-AEF71BC78DD8}"/>
              </a:ext>
            </a:extLst>
          </p:cNvPr>
          <p:cNvSpPr>
            <a:spLocks noGrp="1"/>
          </p:cNvSpPr>
          <p:nvPr>
            <p:ph type="title"/>
          </p:nvPr>
        </p:nvSpPr>
        <p:spPr>
          <a:xfrm>
            <a:off x="363782" y="827218"/>
            <a:ext cx="4336788" cy="1566863"/>
          </a:xfrm>
        </p:spPr>
        <p:txBody>
          <a:bodyPr>
            <a:normAutofit/>
          </a:bodyPr>
          <a:lstStyle>
            <a:lvl1pPr>
              <a:defRPr sz="3200"/>
            </a:lvl1pPr>
          </a:lstStyle>
          <a:p>
            <a:r>
              <a:rPr lang="en-US"/>
              <a:t>Click to edit Master title style</a:t>
            </a:r>
            <a:endParaRPr lang="en-CA"/>
          </a:p>
        </p:txBody>
      </p:sp>
    </p:spTree>
    <p:extLst>
      <p:ext uri="{BB962C8B-B14F-4D97-AF65-F5344CB8AC3E}">
        <p14:creationId xmlns:p14="http://schemas.microsoft.com/office/powerpoint/2010/main" val="3416095507"/>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Open Sans" pitchFamily="2" charset="0"/>
            </a:endParaRPr>
          </a:p>
        </p:txBody>
      </p:sp>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77FAC5F8-A03C-A94B-B174-F97C82A5FEA5}" type="datetime1">
              <a:rPr lang="en-CA" smtClean="0"/>
              <a:t>2025-06-06</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20" name="Rectangle 19">
            <a:extLst>
              <a:ext uri="{FF2B5EF4-FFF2-40B4-BE49-F238E27FC236}">
                <a16:creationId xmlns:a16="http://schemas.microsoft.com/office/drawing/2014/main" id="{2F39DF1D-5C6D-CB5C-569C-CA96D3987010}"/>
              </a:ext>
            </a:extLst>
          </p:cNvPr>
          <p:cNvSpPr/>
          <p:nvPr userDrawn="1"/>
        </p:nvSpPr>
        <p:spPr>
          <a:xfrm>
            <a:off x="11216648" y="0"/>
            <a:ext cx="975353" cy="4095750"/>
          </a:xfrm>
          <a:prstGeom prst="rect">
            <a:avLst/>
          </a:prstGeom>
          <a:gradFill flip="none" rotWithShape="1">
            <a:gsLst>
              <a:gs pos="0">
                <a:schemeClr val="bg1">
                  <a:alpha val="0"/>
                </a:schemeClr>
              </a:gs>
              <a:gs pos="97000">
                <a:srgbClr val="B1CFE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3" name="Title 22">
            <a:extLst>
              <a:ext uri="{FF2B5EF4-FFF2-40B4-BE49-F238E27FC236}">
                <a16:creationId xmlns:a16="http://schemas.microsoft.com/office/drawing/2014/main" id="{71B25EB4-6230-16C4-83ED-64DFCA7E25DC}"/>
              </a:ext>
            </a:extLst>
          </p:cNvPr>
          <p:cNvSpPr>
            <a:spLocks noGrp="1"/>
          </p:cNvSpPr>
          <p:nvPr>
            <p:ph type="title"/>
          </p:nvPr>
        </p:nvSpPr>
        <p:spPr>
          <a:xfrm>
            <a:off x="372171" y="1532220"/>
            <a:ext cx="10000458" cy="1561817"/>
          </a:xfrm>
        </p:spPr>
        <p:txBody>
          <a:bodyPr/>
          <a:lstStyle>
            <a:lvl1pPr>
              <a:defRPr sz="320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1D987258-253A-B483-466A-8EE865F6FAF3}"/>
              </a:ext>
            </a:extLst>
          </p:cNvPr>
          <p:cNvSpPr>
            <a:spLocks noGrp="1"/>
          </p:cNvSpPr>
          <p:nvPr>
            <p:ph type="body" sz="quarter" idx="14"/>
          </p:nvPr>
        </p:nvSpPr>
        <p:spPr>
          <a:xfrm>
            <a:off x="372171" y="3387611"/>
            <a:ext cx="10000458" cy="1396647"/>
          </a:xfrm>
        </p:spPr>
        <p:txBody>
          <a:bodyPr>
            <a:normAutofit/>
          </a:bodyPr>
          <a:lstStyle>
            <a:lvl1pPr marL="0" indent="0">
              <a:buNone/>
              <a:defRPr sz="1400"/>
            </a:lvl1pPr>
          </a:lstStyle>
          <a:p>
            <a:pPr lvl="0"/>
            <a:r>
              <a:rPr lang="en-US"/>
              <a:t>Click to edit Master text style</a:t>
            </a:r>
          </a:p>
        </p:txBody>
      </p:sp>
    </p:spTree>
    <p:extLst>
      <p:ext uri="{BB962C8B-B14F-4D97-AF65-F5344CB8AC3E}">
        <p14:creationId xmlns:p14="http://schemas.microsoft.com/office/powerpoint/2010/main" val="951163525"/>
      </p:ext>
    </p:extLst>
  </p:cSld>
  <p:clrMapOvr>
    <a:masterClrMapping/>
  </p:clrMapOvr>
  <p:extLst>
    <p:ext uri="{DCECCB84-F9BA-43D5-87BE-67443E8EF086}">
      <p15:sldGuideLst xmlns:p15="http://schemas.microsoft.com/office/powerpoint/2012/main">
        <p15:guide id="1" orient="horz" pos="576">
          <p15:clr>
            <a:srgbClr val="F26B43"/>
          </p15:clr>
        </p15:guide>
        <p15:guide id="2" orient="horz" pos="10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33CE6-8C77-A42F-15AC-1B3383DB9FE1}"/>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2"/>
                </a:solidFill>
              </a:defRPr>
            </a:lvl1pPr>
          </a:lstStyle>
          <a:p>
            <a:r>
              <a:rPr lang="en-CA"/>
              <a:t>Presentation Title</a:t>
            </a:r>
          </a:p>
        </p:txBody>
      </p:sp>
      <p:sp>
        <p:nvSpPr>
          <p:cNvPr id="4" name="Date Placeholder 3">
            <a:extLst>
              <a:ext uri="{FF2B5EF4-FFF2-40B4-BE49-F238E27FC236}">
                <a16:creationId xmlns:a16="http://schemas.microsoft.com/office/drawing/2014/main" id="{82126F7B-35F6-FA83-7725-224F19868186}"/>
              </a:ext>
            </a:extLst>
          </p:cNvPr>
          <p:cNvSpPr>
            <a:spLocks noGrp="1"/>
          </p:cNvSpPr>
          <p:nvPr>
            <p:ph type="dt" sz="half" idx="10"/>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B6E5D531-6C6A-C245-84D9-918352C85643}" type="datetime1">
              <a:rPr lang="en-CA" smtClean="0"/>
              <a:t>2025-06-06</a:t>
            </a:fld>
            <a:endParaRPr lang="en-CA"/>
          </a:p>
        </p:txBody>
      </p:sp>
      <p:sp>
        <p:nvSpPr>
          <p:cNvPr id="5" name="Footer Placeholder 4">
            <a:extLst>
              <a:ext uri="{FF2B5EF4-FFF2-40B4-BE49-F238E27FC236}">
                <a16:creationId xmlns:a16="http://schemas.microsoft.com/office/drawing/2014/main" id="{9249D3DF-51D2-F773-8515-649EA455D735}"/>
              </a:ext>
            </a:extLst>
          </p:cNvPr>
          <p:cNvSpPr>
            <a:spLocks noGrp="1"/>
          </p:cNvSpPr>
          <p:nvPr>
            <p:ph type="ftr" sz="quarter" idx="11"/>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6D68C572-1C46-85A6-E9F3-CE13019C1D3A}"/>
              </a:ext>
            </a:extLst>
          </p:cNvPr>
          <p:cNvSpPr>
            <a:spLocks noGrp="1"/>
          </p:cNvSpPr>
          <p:nvPr>
            <p:ph type="sldNum" sz="quarter" idx="12"/>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9" name="Subtitle 2">
            <a:extLst>
              <a:ext uri="{FF2B5EF4-FFF2-40B4-BE49-F238E27FC236}">
                <a16:creationId xmlns:a16="http://schemas.microsoft.com/office/drawing/2014/main" id="{154C58F9-DE08-E397-7398-AD3296ACE0D0}"/>
              </a:ext>
            </a:extLst>
          </p:cNvPr>
          <p:cNvSpPr>
            <a:spLocks noGrp="1"/>
          </p:cNvSpPr>
          <p:nvPr>
            <p:ph type="subTitle" idx="1" hasCustomPrompt="1"/>
          </p:nvPr>
        </p:nvSpPr>
        <p:spPr>
          <a:xfrm>
            <a:off x="372171" y="2301761"/>
            <a:ext cx="10000458" cy="1396647"/>
          </a:xfrm>
        </p:spPr>
        <p:txBody>
          <a:bodyPr>
            <a:normAutofit/>
          </a:bodyPr>
          <a:lstStyle>
            <a:lvl1pPr marL="0" indent="0" algn="l">
              <a:lnSpc>
                <a:spcPct val="100000"/>
              </a:lnSpc>
              <a:spcBef>
                <a:spcPts val="1000"/>
              </a:spcBef>
              <a:buNone/>
              <a:defRPr sz="1400" b="0" i="0">
                <a:solidFill>
                  <a:schemeClr val="tx2"/>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Tree>
    <p:extLst>
      <p:ext uri="{BB962C8B-B14F-4D97-AF65-F5344CB8AC3E}">
        <p14:creationId xmlns:p14="http://schemas.microsoft.com/office/powerpoint/2010/main" val="221340317"/>
      </p:ext>
    </p:extLst>
  </p:cSld>
  <p:clrMapOvr>
    <a:masterClrMapping/>
  </p:clrMapOvr>
  <p:extLst>
    <p:ext uri="{DCECCB84-F9BA-43D5-87BE-67443E8EF086}">
      <p15:sldGuideLst xmlns:p15="http://schemas.microsoft.com/office/powerpoint/2012/main">
        <p15:guide id="1" orient="horz" pos="576">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1101725" y="827672"/>
            <a:ext cx="7131050" cy="1676120"/>
          </a:xfrm>
        </p:spPr>
        <p:txBody>
          <a:bodyPr anchor="b">
            <a:normAutofit/>
          </a:bodyPr>
          <a:lstStyle>
            <a:lvl1pPr algn="l">
              <a:defRPr sz="3200"/>
            </a:lvl1pPr>
          </a:lstStyle>
          <a:p>
            <a:r>
              <a:rPr lang="en-CA"/>
              <a:t>Section Heading</a:t>
            </a:r>
          </a:p>
        </p:txBody>
      </p: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1101725" y="2678906"/>
            <a:ext cx="5702300" cy="1500187"/>
          </a:xfrm>
        </p:spPr>
        <p:txBody>
          <a:bodyPr>
            <a:noAutofit/>
          </a:bodyPr>
          <a:lstStyle>
            <a:lvl1pPr marL="0" indent="0" algn="l">
              <a:buNone/>
              <a:defRPr sz="1800">
                <a:solidFill>
                  <a:schemeClr val="tx2"/>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61F36833-3095-B949-8338-017F1D2BC221}" type="datetime1">
              <a:rPr lang="en-CA" smtClean="0"/>
              <a:t>2025-06-06</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6" name="Date Placeholder 3">
            <a:extLst>
              <a:ext uri="{FF2B5EF4-FFF2-40B4-BE49-F238E27FC236}">
                <a16:creationId xmlns:a16="http://schemas.microsoft.com/office/drawing/2014/main" id="{9F9CCEB4-9B1A-0DCB-36BD-8A3A6E9579DA}"/>
              </a:ext>
            </a:extLst>
          </p:cNvPr>
          <p:cNvSpPr txBox="1">
            <a:spLocks/>
          </p:cNvSpPr>
          <p:nvPr userDrawn="1"/>
        </p:nvSpPr>
        <p:spPr>
          <a:xfrm>
            <a:off x="177685" y="6853666"/>
            <a:ext cx="0" cy="0"/>
          </a:xfrm>
          <a:prstGeom prst="rect">
            <a:avLst/>
          </a:prstGeom>
          <a:ln>
            <a:solidFill>
              <a:schemeClr val="bg1">
                <a:alpha val="0"/>
              </a:schemeClr>
            </a:solidFill>
          </a:ln>
        </p:spPr>
        <p:txBody>
          <a:bodyPr vert="horz" lIns="91440" tIns="45720" rIns="91440" bIns="45720" rtlCol="0" anchor="ctr"/>
          <a:lstStyle>
            <a:defPPr>
              <a:defRPr lang="en-US"/>
            </a:defPPr>
            <a:lvl1pPr marL="0" algn="r" defTabSz="914400" rtl="0" eaLnBrk="1" latinLnBrk="0" hangingPunct="1">
              <a:defRPr sz="100" kern="1200">
                <a:solidFill>
                  <a:schemeClr val="bg2">
                    <a:alpha val="0"/>
                  </a:schemeClr>
                </a:solidFill>
                <a:latin typeface="Open Sans Condensed" pitchFamily="2" charset="0"/>
                <a:ea typeface="Open Sans Condensed" pitchFamily="2" charset="0"/>
                <a:cs typeface="Open Sans Condense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BE4076-D9F6-A04D-95EE-423EF5FC1F59}" type="datetime1">
              <a:rPr lang="en-CA" smtClean="0"/>
              <a:pPr/>
              <a:t>2025-06-06</a:t>
            </a:fld>
            <a:endParaRPr lang="en-CA"/>
          </a:p>
        </p:txBody>
      </p:sp>
      <p:sp>
        <p:nvSpPr>
          <p:cNvPr id="13" name="Slide Number Placeholder 5">
            <a:extLst>
              <a:ext uri="{FF2B5EF4-FFF2-40B4-BE49-F238E27FC236}">
                <a16:creationId xmlns:a16="http://schemas.microsoft.com/office/drawing/2014/main" id="{B0191607-65B8-CA43-9D27-DCCB10EEEF74}"/>
              </a:ext>
            </a:extLst>
          </p:cNvPr>
          <p:cNvSpPr txBox="1">
            <a:spLocks/>
          </p:cNvSpPr>
          <p:nvPr userDrawn="1"/>
        </p:nvSpPr>
        <p:spPr>
          <a:xfrm>
            <a:off x="177685" y="6853666"/>
            <a:ext cx="0" cy="0"/>
          </a:xfrm>
          <a:prstGeom prst="rect">
            <a:avLst/>
          </a:prstGeom>
          <a:ln>
            <a:solidFill>
              <a:schemeClr val="bg1">
                <a:alpha val="0"/>
              </a:schemeClr>
            </a:solidFill>
          </a:ln>
        </p:spPr>
        <p:txBody>
          <a:bodyPr vert="horz" lIns="91440" tIns="45720" rIns="91440" bIns="45720" rtlCol="0" anchor="ctr"/>
          <a:lstStyle>
            <a:defPPr>
              <a:defRPr lang="en-US"/>
            </a:defPPr>
            <a:lvl1pPr marL="0" algn="r" defTabSz="914400" rtl="0" eaLnBrk="1" latinLnBrk="0" hangingPunct="1">
              <a:defRPr sz="100" kern="1200">
                <a:solidFill>
                  <a:schemeClr val="bg2">
                    <a:alpha val="0"/>
                  </a:schemeClr>
                </a:solidFill>
                <a:latin typeface="Open Sans Condensed" pitchFamily="2" charset="0"/>
                <a:ea typeface="Open Sans Condensed" pitchFamily="2" charset="0"/>
                <a:cs typeface="Open Sans Condense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D90C89-BB05-D647-8C9B-C2376028CB3D}" type="slidenum">
              <a:rPr lang="en-CA" smtClean="0"/>
              <a:pPr/>
              <a:t>‹#›</a:t>
            </a:fld>
            <a:endParaRPr lang="en-CA"/>
          </a:p>
        </p:txBody>
      </p:sp>
    </p:spTree>
    <p:extLst>
      <p:ext uri="{BB962C8B-B14F-4D97-AF65-F5344CB8AC3E}">
        <p14:creationId xmlns:p14="http://schemas.microsoft.com/office/powerpoint/2010/main" val="61254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526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24231"/>
            <a:ext cx="11429998" cy="377144"/>
          </a:xfrm>
        </p:spPr>
        <p:txBody>
          <a:bodyPr/>
          <a:lstStyle>
            <a:lvl1pPr marL="0" indent="0">
              <a:buNone/>
              <a:defRPr b="1">
                <a:solidFill>
                  <a:schemeClr val="accent1"/>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0999" y="2095500"/>
            <a:ext cx="11429999" cy="381000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75019196"/>
      </p:ext>
    </p:extLst>
  </p:cSld>
  <p:clrMapOvr>
    <a:masterClrMapping/>
  </p:clrMapOvr>
  <p:extLst>
    <p:ext uri="{DCECCB84-F9BA-43D5-87BE-67443E8EF086}">
      <p15:sldGuideLst xmlns:p15="http://schemas.microsoft.com/office/powerpoint/2012/main">
        <p15:guide id="1" pos="50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24000"/>
            <a:ext cx="5481913"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329083" y="1524000"/>
            <a:ext cx="5481917"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8" name="Straight Connector 7">
            <a:extLst>
              <a:ext uri="{FF2B5EF4-FFF2-40B4-BE49-F238E27FC236}">
                <a16:creationId xmlns:a16="http://schemas.microsoft.com/office/drawing/2014/main" id="{8E0F70BF-B4DC-C043-9D7C-20457CB12B2B}"/>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E5C1820-C354-93FB-A74C-F3AB5DFE2D0A}"/>
              </a:ext>
            </a:extLst>
          </p:cNvPr>
          <p:cNvSpPr>
            <a:spLocks noGrp="1"/>
          </p:cNvSpPr>
          <p:nvPr>
            <p:ph type="dt" sz="half" idx="10"/>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35A8E8CF-97B8-5C41-9BE0-3B96A63915EE}" type="datetime1">
              <a:rPr lang="en-CA" smtClean="0"/>
              <a:t>2025-06-06</a:t>
            </a:fld>
            <a:endParaRPr lang="en-CA"/>
          </a:p>
        </p:txBody>
      </p:sp>
      <p:sp>
        <p:nvSpPr>
          <p:cNvPr id="10" name="Footer Placeholder 4">
            <a:extLst>
              <a:ext uri="{FF2B5EF4-FFF2-40B4-BE49-F238E27FC236}">
                <a16:creationId xmlns:a16="http://schemas.microsoft.com/office/drawing/2014/main" id="{63263F6B-CD1A-B9A4-47A9-9A9326E847CD}"/>
              </a:ext>
            </a:extLst>
          </p:cNvPr>
          <p:cNvSpPr>
            <a:spLocks noGrp="1"/>
          </p:cNvSpPr>
          <p:nvPr>
            <p:ph type="ftr" sz="quarter" idx="3"/>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11" name="Slide Number Placeholder 5">
            <a:extLst>
              <a:ext uri="{FF2B5EF4-FFF2-40B4-BE49-F238E27FC236}">
                <a16:creationId xmlns:a16="http://schemas.microsoft.com/office/drawing/2014/main" id="{7F0D251C-11C7-A682-84D8-F1014EFD8FC2}"/>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9304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346758"/>
            <a:ext cx="11429998" cy="989849"/>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0999" y="1521474"/>
            <a:ext cx="11429999" cy="4384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EAA09618-7A7B-EB53-49D2-B64135881407}"/>
              </a:ext>
            </a:extLst>
          </p:cNvPr>
          <p:cNvGrpSpPr/>
          <p:nvPr userDrawn="1"/>
        </p:nvGrpSpPr>
        <p:grpSpPr>
          <a:xfrm>
            <a:off x="12398700" y="2267380"/>
            <a:ext cx="5456642" cy="829188"/>
            <a:chOff x="401526" y="5034033"/>
            <a:chExt cx="5456642" cy="829188"/>
          </a:xfrm>
        </p:grpSpPr>
        <p:sp>
          <p:nvSpPr>
            <p:cNvPr id="8" name="Rectangle 7">
              <a:extLst>
                <a:ext uri="{FF2B5EF4-FFF2-40B4-BE49-F238E27FC236}">
                  <a16:creationId xmlns:a16="http://schemas.microsoft.com/office/drawing/2014/main" id="{F0ECF739-B893-C0ED-44FD-94406865D19B}"/>
                </a:ext>
              </a:extLst>
            </p:cNvPr>
            <p:cNvSpPr/>
            <p:nvPr/>
          </p:nvSpPr>
          <p:spPr>
            <a:xfrm>
              <a:off x="502171" y="5347734"/>
              <a:ext cx="457200" cy="2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9" name="TextBox 8">
              <a:extLst>
                <a:ext uri="{FF2B5EF4-FFF2-40B4-BE49-F238E27FC236}">
                  <a16:creationId xmlns:a16="http://schemas.microsoft.com/office/drawing/2014/main" id="{BCEA6453-7772-4719-B0AF-F76B7170C2D1}"/>
                </a:ext>
              </a:extLst>
            </p:cNvPr>
            <p:cNvSpPr txBox="1"/>
            <p:nvPr/>
          </p:nvSpPr>
          <p:spPr>
            <a:xfrm>
              <a:off x="401526" y="5034033"/>
              <a:ext cx="2364750" cy="230832"/>
            </a:xfrm>
            <a:prstGeom prst="rect">
              <a:avLst/>
            </a:prstGeom>
            <a:noFill/>
          </p:spPr>
          <p:txBody>
            <a:bodyPr wrap="none" rtlCol="0">
              <a:spAutoFit/>
            </a:bodyPr>
            <a:lstStyle/>
            <a:p>
              <a:r>
                <a:rPr lang="en-CA" sz="900" cap="all" spc="100">
                  <a:latin typeface="Open Sans" pitchFamily="2" charset="0"/>
                </a:rPr>
                <a:t>Secondary Palette - Neutrals</a:t>
              </a:r>
            </a:p>
          </p:txBody>
        </p:sp>
        <p:cxnSp>
          <p:nvCxnSpPr>
            <p:cNvPr id="10" name="Straight Connector 9">
              <a:extLst>
                <a:ext uri="{FF2B5EF4-FFF2-40B4-BE49-F238E27FC236}">
                  <a16:creationId xmlns:a16="http://schemas.microsoft.com/office/drawing/2014/main" id="{F4A4D4C3-DC84-90CA-EB2A-622736B964D4}"/>
                </a:ext>
              </a:extLst>
            </p:cNvPr>
            <p:cNvCxnSpPr/>
            <p:nvPr/>
          </p:nvCxnSpPr>
          <p:spPr>
            <a:xfrm>
              <a:off x="502171" y="5274115"/>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5936FD3-10FF-037F-F1F3-A1E00925CC49}"/>
                </a:ext>
              </a:extLst>
            </p:cNvPr>
            <p:cNvSpPr/>
            <p:nvPr/>
          </p:nvSpPr>
          <p:spPr>
            <a:xfrm>
              <a:off x="1114913" y="5347734"/>
              <a:ext cx="457200" cy="255073"/>
            </a:xfrm>
            <a:prstGeom prst="rect">
              <a:avLst/>
            </a:prstGeom>
            <a:solidFill>
              <a:srgbClr val="D0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3" name="Rectangle 12">
              <a:extLst>
                <a:ext uri="{FF2B5EF4-FFF2-40B4-BE49-F238E27FC236}">
                  <a16:creationId xmlns:a16="http://schemas.microsoft.com/office/drawing/2014/main" id="{B2B398ED-B890-96E4-6536-CB843A1BF3F0}"/>
                </a:ext>
              </a:extLst>
            </p:cNvPr>
            <p:cNvSpPr/>
            <p:nvPr/>
          </p:nvSpPr>
          <p:spPr>
            <a:xfrm>
              <a:off x="1727656" y="5347734"/>
              <a:ext cx="457200" cy="255073"/>
            </a:xfrm>
            <a:prstGeom prst="rect">
              <a:avLst/>
            </a:prstGeom>
            <a:solidFill>
              <a:schemeClr val="bg1"/>
            </a:solidFill>
            <a:ln>
              <a:solidFill>
                <a:srgbClr val="D0D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4" name="TextBox 13">
              <a:extLst>
                <a:ext uri="{FF2B5EF4-FFF2-40B4-BE49-F238E27FC236}">
                  <a16:creationId xmlns:a16="http://schemas.microsoft.com/office/drawing/2014/main" id="{A0373726-1241-31E7-A7A9-C62176DAE995}"/>
                </a:ext>
              </a:extLst>
            </p:cNvPr>
            <p:cNvSpPr txBox="1"/>
            <p:nvPr/>
          </p:nvSpPr>
          <p:spPr>
            <a:xfrm>
              <a:off x="502171" y="5647777"/>
              <a:ext cx="218008" cy="107722"/>
            </a:xfrm>
            <a:prstGeom prst="rect">
              <a:avLst/>
            </a:prstGeom>
            <a:noFill/>
          </p:spPr>
          <p:txBody>
            <a:bodyPr wrap="none" lIns="0" tIns="0" rIns="0" bIns="0" rtlCol="0">
              <a:spAutoFit/>
            </a:bodyPr>
            <a:lstStyle/>
            <a:p>
              <a:pPr algn="l"/>
              <a:r>
                <a:rPr lang="en-CA" sz="700">
                  <a:latin typeface="Open Sans" pitchFamily="2" charset="0"/>
                </a:rPr>
                <a:t>Black</a:t>
              </a:r>
            </a:p>
          </p:txBody>
        </p:sp>
        <p:sp>
          <p:nvSpPr>
            <p:cNvPr id="15" name="TextBox 14">
              <a:extLst>
                <a:ext uri="{FF2B5EF4-FFF2-40B4-BE49-F238E27FC236}">
                  <a16:creationId xmlns:a16="http://schemas.microsoft.com/office/drawing/2014/main" id="{E4F032B2-BBE9-3026-E72F-92C9684E9B98}"/>
                </a:ext>
              </a:extLst>
            </p:cNvPr>
            <p:cNvSpPr txBox="1"/>
            <p:nvPr/>
          </p:nvSpPr>
          <p:spPr>
            <a:xfrm>
              <a:off x="1114913" y="5647777"/>
              <a:ext cx="534006" cy="215444"/>
            </a:xfrm>
            <a:prstGeom prst="rect">
              <a:avLst/>
            </a:prstGeom>
            <a:noFill/>
          </p:spPr>
          <p:txBody>
            <a:bodyPr wrap="square" lIns="0" tIns="0" rIns="0" bIns="0" rtlCol="0">
              <a:spAutoFit/>
            </a:bodyPr>
            <a:lstStyle/>
            <a:p>
              <a:pPr algn="l"/>
              <a:r>
                <a:rPr lang="en-CA" sz="700">
                  <a:latin typeface="Open Sans" pitchFamily="2" charset="0"/>
                </a:rPr>
                <a:t>Pantone Cool Gray 2</a:t>
              </a:r>
            </a:p>
          </p:txBody>
        </p:sp>
        <p:sp>
          <p:nvSpPr>
            <p:cNvPr id="16" name="TextBox 15">
              <a:extLst>
                <a:ext uri="{FF2B5EF4-FFF2-40B4-BE49-F238E27FC236}">
                  <a16:creationId xmlns:a16="http://schemas.microsoft.com/office/drawing/2014/main" id="{0FE0D4BA-F62A-B6B5-AE1D-D648EEDC70A0}"/>
                </a:ext>
              </a:extLst>
            </p:cNvPr>
            <p:cNvSpPr txBox="1"/>
            <p:nvPr/>
          </p:nvSpPr>
          <p:spPr>
            <a:xfrm>
              <a:off x="1744499" y="5647777"/>
              <a:ext cx="242054" cy="107722"/>
            </a:xfrm>
            <a:prstGeom prst="rect">
              <a:avLst/>
            </a:prstGeom>
            <a:noFill/>
          </p:spPr>
          <p:txBody>
            <a:bodyPr wrap="none" lIns="0" tIns="0" rIns="0" bIns="0" rtlCol="0">
              <a:spAutoFit/>
            </a:bodyPr>
            <a:lstStyle>
              <a:defPPr>
                <a:defRPr lang="en-US"/>
              </a:defPPr>
              <a:lvl1pPr>
                <a:defRPr sz="900"/>
              </a:lvl1pPr>
            </a:lstStyle>
            <a:p>
              <a:r>
                <a:rPr lang="en-CA" sz="700">
                  <a:latin typeface="Open Sans" pitchFamily="2" charset="0"/>
                </a:rPr>
                <a:t>White</a:t>
              </a:r>
            </a:p>
          </p:txBody>
        </p:sp>
      </p:grpSp>
      <p:grpSp>
        <p:nvGrpSpPr>
          <p:cNvPr id="17" name="Group 16">
            <a:extLst>
              <a:ext uri="{FF2B5EF4-FFF2-40B4-BE49-F238E27FC236}">
                <a16:creationId xmlns:a16="http://schemas.microsoft.com/office/drawing/2014/main" id="{4958AAEA-4AE9-74DD-FDC0-74F3DA564C41}"/>
              </a:ext>
            </a:extLst>
          </p:cNvPr>
          <p:cNvGrpSpPr/>
          <p:nvPr userDrawn="1"/>
        </p:nvGrpSpPr>
        <p:grpSpPr>
          <a:xfrm>
            <a:off x="12398700" y="178513"/>
            <a:ext cx="5456642" cy="844649"/>
            <a:chOff x="401526" y="2620146"/>
            <a:chExt cx="5456642" cy="844649"/>
          </a:xfrm>
        </p:grpSpPr>
        <p:sp>
          <p:nvSpPr>
            <p:cNvPr id="18" name="Rectangle 17">
              <a:extLst>
                <a:ext uri="{FF2B5EF4-FFF2-40B4-BE49-F238E27FC236}">
                  <a16:creationId xmlns:a16="http://schemas.microsoft.com/office/drawing/2014/main" id="{EA1BC14B-EEBB-FECD-3F05-BC3B925B7FF2}"/>
                </a:ext>
              </a:extLst>
            </p:cNvPr>
            <p:cNvSpPr/>
            <p:nvPr/>
          </p:nvSpPr>
          <p:spPr>
            <a:xfrm>
              <a:off x="502172" y="2930337"/>
              <a:ext cx="457200" cy="255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9" name="TextBox 18">
              <a:extLst>
                <a:ext uri="{FF2B5EF4-FFF2-40B4-BE49-F238E27FC236}">
                  <a16:creationId xmlns:a16="http://schemas.microsoft.com/office/drawing/2014/main" id="{7EE3A6BD-8D73-EE42-4E64-8CF0BD248D28}"/>
                </a:ext>
              </a:extLst>
            </p:cNvPr>
            <p:cNvSpPr txBox="1"/>
            <p:nvPr/>
          </p:nvSpPr>
          <p:spPr>
            <a:xfrm>
              <a:off x="502171" y="3249351"/>
              <a:ext cx="581891" cy="215444"/>
            </a:xfrm>
            <a:prstGeom prst="rect">
              <a:avLst/>
            </a:prstGeom>
            <a:noFill/>
          </p:spPr>
          <p:txBody>
            <a:bodyPr wrap="none" lIns="0" tIns="0" rIns="0" bIns="0" rtlCol="0">
              <a:spAutoFit/>
            </a:bodyPr>
            <a:lstStyle/>
            <a:p>
              <a:pPr algn="l"/>
              <a:r>
                <a:rPr lang="en-CA" sz="700">
                  <a:latin typeface="Open Sans" pitchFamily="2" charset="0"/>
                </a:rPr>
                <a:t>U of T Blue</a:t>
              </a:r>
              <a:br>
                <a:rPr lang="en-CA" sz="700">
                  <a:latin typeface="Open Sans" pitchFamily="2" charset="0"/>
                </a:rPr>
              </a:br>
              <a:r>
                <a:rPr lang="en-CA" sz="700">
                  <a:latin typeface="Open Sans" pitchFamily="2" charset="0"/>
                </a:rPr>
                <a:t>(Pantone 655)</a:t>
              </a:r>
            </a:p>
          </p:txBody>
        </p:sp>
        <p:sp>
          <p:nvSpPr>
            <p:cNvPr id="20" name="TextBox 19">
              <a:extLst>
                <a:ext uri="{FF2B5EF4-FFF2-40B4-BE49-F238E27FC236}">
                  <a16:creationId xmlns:a16="http://schemas.microsoft.com/office/drawing/2014/main" id="{DDF1B14D-3D9F-6218-3DD4-C7D6C808C4B9}"/>
                </a:ext>
              </a:extLst>
            </p:cNvPr>
            <p:cNvSpPr txBox="1"/>
            <p:nvPr/>
          </p:nvSpPr>
          <p:spPr>
            <a:xfrm>
              <a:off x="401526" y="2620146"/>
              <a:ext cx="1351652" cy="230832"/>
            </a:xfrm>
            <a:prstGeom prst="rect">
              <a:avLst/>
            </a:prstGeom>
            <a:noFill/>
          </p:spPr>
          <p:txBody>
            <a:bodyPr wrap="none" rtlCol="0">
              <a:spAutoFit/>
            </a:bodyPr>
            <a:lstStyle/>
            <a:p>
              <a:pPr algn="l"/>
              <a:r>
                <a:rPr lang="en-CA" sz="900" cap="all" spc="100">
                  <a:latin typeface="Open Sans" pitchFamily="2" charset="0"/>
                </a:rPr>
                <a:t>Primary Palette</a:t>
              </a:r>
            </a:p>
          </p:txBody>
        </p:sp>
        <p:cxnSp>
          <p:nvCxnSpPr>
            <p:cNvPr id="21" name="Straight Connector 20">
              <a:extLst>
                <a:ext uri="{FF2B5EF4-FFF2-40B4-BE49-F238E27FC236}">
                  <a16:creationId xmlns:a16="http://schemas.microsoft.com/office/drawing/2014/main" id="{A453F972-CB69-705E-A3AF-EC5848EA51E1}"/>
                </a:ext>
              </a:extLst>
            </p:cNvPr>
            <p:cNvCxnSpPr/>
            <p:nvPr/>
          </p:nvCxnSpPr>
          <p:spPr>
            <a:xfrm>
              <a:off x="502171" y="2860228"/>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3AD18A7-3A69-0B82-7733-B123D3CB3656}"/>
              </a:ext>
            </a:extLst>
          </p:cNvPr>
          <p:cNvGrpSpPr/>
          <p:nvPr userDrawn="1"/>
        </p:nvGrpSpPr>
        <p:grpSpPr>
          <a:xfrm>
            <a:off x="12398700" y="1221191"/>
            <a:ext cx="5456642" cy="848160"/>
            <a:chOff x="401526" y="3793363"/>
            <a:chExt cx="5456642" cy="848160"/>
          </a:xfrm>
        </p:grpSpPr>
        <p:sp>
          <p:nvSpPr>
            <p:cNvPr id="23" name="Rectangle 22">
              <a:extLst>
                <a:ext uri="{FF2B5EF4-FFF2-40B4-BE49-F238E27FC236}">
                  <a16:creationId xmlns:a16="http://schemas.microsoft.com/office/drawing/2014/main" id="{656D2F04-C881-8254-3404-CB5D26C45E0C}"/>
                </a:ext>
              </a:extLst>
            </p:cNvPr>
            <p:cNvSpPr/>
            <p:nvPr/>
          </p:nvSpPr>
          <p:spPr>
            <a:xfrm>
              <a:off x="502171" y="4111046"/>
              <a:ext cx="457200" cy="255073"/>
            </a:xfrm>
            <a:prstGeom prst="rect">
              <a:avLst/>
            </a:prstGeom>
            <a:solidFill>
              <a:srgbClr val="8DB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4" name="TextBox 23">
              <a:extLst>
                <a:ext uri="{FF2B5EF4-FFF2-40B4-BE49-F238E27FC236}">
                  <a16:creationId xmlns:a16="http://schemas.microsoft.com/office/drawing/2014/main" id="{9E4C34BC-DA54-9E28-6C11-7C4F71B44344}"/>
                </a:ext>
              </a:extLst>
            </p:cNvPr>
            <p:cNvSpPr txBox="1"/>
            <p:nvPr/>
          </p:nvSpPr>
          <p:spPr>
            <a:xfrm>
              <a:off x="401526" y="3793363"/>
              <a:ext cx="2315057" cy="230832"/>
            </a:xfrm>
            <a:prstGeom prst="rect">
              <a:avLst/>
            </a:prstGeom>
            <a:noFill/>
          </p:spPr>
          <p:txBody>
            <a:bodyPr wrap="none" rtlCol="0">
              <a:spAutoFit/>
            </a:bodyPr>
            <a:lstStyle/>
            <a:p>
              <a:r>
                <a:rPr lang="en-CA" sz="900" cap="all" spc="100">
                  <a:latin typeface="Open Sans" pitchFamily="2" charset="0"/>
                </a:rPr>
                <a:t>Secondary Palette - Colours</a:t>
              </a:r>
            </a:p>
          </p:txBody>
        </p:sp>
        <p:cxnSp>
          <p:nvCxnSpPr>
            <p:cNvPr id="25" name="Straight Connector 24">
              <a:extLst>
                <a:ext uri="{FF2B5EF4-FFF2-40B4-BE49-F238E27FC236}">
                  <a16:creationId xmlns:a16="http://schemas.microsoft.com/office/drawing/2014/main" id="{C3927002-6096-4F0E-2590-873185C20B5A}"/>
                </a:ext>
              </a:extLst>
            </p:cNvPr>
            <p:cNvCxnSpPr/>
            <p:nvPr/>
          </p:nvCxnSpPr>
          <p:spPr>
            <a:xfrm>
              <a:off x="502171" y="4033445"/>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F5B77A4-8029-A7A7-B5CE-F8C8F1152EEB}"/>
                </a:ext>
              </a:extLst>
            </p:cNvPr>
            <p:cNvSpPr/>
            <p:nvPr/>
          </p:nvSpPr>
          <p:spPr>
            <a:xfrm>
              <a:off x="1114913" y="4111046"/>
              <a:ext cx="457200" cy="255073"/>
            </a:xfrm>
            <a:prstGeom prst="rect">
              <a:avLst/>
            </a:prstGeom>
            <a:solidFill>
              <a:srgbClr val="00A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7" name="Rectangle 26">
              <a:extLst>
                <a:ext uri="{FF2B5EF4-FFF2-40B4-BE49-F238E27FC236}">
                  <a16:creationId xmlns:a16="http://schemas.microsoft.com/office/drawing/2014/main" id="{70FB0323-E7C6-FBA5-7C57-E889CB5304C0}"/>
                </a:ext>
              </a:extLst>
            </p:cNvPr>
            <p:cNvSpPr/>
            <p:nvPr/>
          </p:nvSpPr>
          <p:spPr>
            <a:xfrm>
              <a:off x="1727656" y="4111046"/>
              <a:ext cx="457200" cy="255073"/>
            </a:xfrm>
            <a:prstGeom prst="rect">
              <a:avLst/>
            </a:prstGeom>
            <a:solidFill>
              <a:srgbClr val="6FC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8" name="Rectangle 27">
              <a:extLst>
                <a:ext uri="{FF2B5EF4-FFF2-40B4-BE49-F238E27FC236}">
                  <a16:creationId xmlns:a16="http://schemas.microsoft.com/office/drawing/2014/main" id="{FA505DE6-0F49-4EFD-C43C-81D3396FDC3A}"/>
                </a:ext>
              </a:extLst>
            </p:cNvPr>
            <p:cNvSpPr/>
            <p:nvPr/>
          </p:nvSpPr>
          <p:spPr>
            <a:xfrm>
              <a:off x="2340398" y="4111046"/>
              <a:ext cx="457200" cy="255073"/>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9" name="Rectangle 28">
              <a:extLst>
                <a:ext uri="{FF2B5EF4-FFF2-40B4-BE49-F238E27FC236}">
                  <a16:creationId xmlns:a16="http://schemas.microsoft.com/office/drawing/2014/main" id="{E6258A61-21B8-7994-1372-E746D13450AA}"/>
                </a:ext>
              </a:extLst>
            </p:cNvPr>
            <p:cNvSpPr/>
            <p:nvPr/>
          </p:nvSpPr>
          <p:spPr>
            <a:xfrm>
              <a:off x="2953141" y="4111046"/>
              <a:ext cx="457200" cy="255073"/>
            </a:xfrm>
            <a:prstGeom prst="rect">
              <a:avLst/>
            </a:prstGeom>
            <a:solidFill>
              <a:srgbClr val="6D2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0" name="Rectangle 29">
              <a:extLst>
                <a:ext uri="{FF2B5EF4-FFF2-40B4-BE49-F238E27FC236}">
                  <a16:creationId xmlns:a16="http://schemas.microsoft.com/office/drawing/2014/main" id="{235404A1-EABA-828C-49D8-2D308BD81FCC}"/>
                </a:ext>
              </a:extLst>
            </p:cNvPr>
            <p:cNvSpPr/>
            <p:nvPr/>
          </p:nvSpPr>
          <p:spPr>
            <a:xfrm>
              <a:off x="3562740" y="4111046"/>
              <a:ext cx="457200" cy="255073"/>
            </a:xfrm>
            <a:prstGeom prst="rect">
              <a:avLst/>
            </a:prstGeom>
            <a:solidFill>
              <a:srgbClr val="DC4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1" name="Rectangle 30">
              <a:extLst>
                <a:ext uri="{FF2B5EF4-FFF2-40B4-BE49-F238E27FC236}">
                  <a16:creationId xmlns:a16="http://schemas.microsoft.com/office/drawing/2014/main" id="{CED8D196-4D68-BB9C-2881-53E4484BA603}"/>
                </a:ext>
              </a:extLst>
            </p:cNvPr>
            <p:cNvSpPr/>
            <p:nvPr/>
          </p:nvSpPr>
          <p:spPr>
            <a:xfrm>
              <a:off x="4175482" y="4111046"/>
              <a:ext cx="457200" cy="255073"/>
            </a:xfrm>
            <a:prstGeom prst="rect">
              <a:avLst/>
            </a:prstGeom>
            <a:solidFill>
              <a:srgbClr val="F1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2" name="Rectangle 31">
              <a:extLst>
                <a:ext uri="{FF2B5EF4-FFF2-40B4-BE49-F238E27FC236}">
                  <a16:creationId xmlns:a16="http://schemas.microsoft.com/office/drawing/2014/main" id="{8717BB3F-02E2-D2A0-E8C1-1F9657C64B85}"/>
                </a:ext>
              </a:extLst>
            </p:cNvPr>
            <p:cNvSpPr/>
            <p:nvPr/>
          </p:nvSpPr>
          <p:spPr>
            <a:xfrm>
              <a:off x="4788225" y="4111046"/>
              <a:ext cx="457200" cy="255073"/>
            </a:xfrm>
            <a:prstGeom prst="rect">
              <a:avLst/>
            </a:prstGeom>
            <a:solidFill>
              <a:srgbClr val="AB1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3" name="Rectangle 32">
              <a:extLst>
                <a:ext uri="{FF2B5EF4-FFF2-40B4-BE49-F238E27FC236}">
                  <a16:creationId xmlns:a16="http://schemas.microsoft.com/office/drawing/2014/main" id="{28C5DF46-DDE4-92DF-392D-B7B92670FC83}"/>
                </a:ext>
              </a:extLst>
            </p:cNvPr>
            <p:cNvSpPr/>
            <p:nvPr/>
          </p:nvSpPr>
          <p:spPr>
            <a:xfrm>
              <a:off x="5400967" y="4111046"/>
              <a:ext cx="457200" cy="255073"/>
            </a:xfrm>
            <a:prstGeom prst="rect">
              <a:avLst/>
            </a:prstGeom>
            <a:solidFill>
              <a:srgbClr val="0D5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4" name="TextBox 33">
              <a:extLst>
                <a:ext uri="{FF2B5EF4-FFF2-40B4-BE49-F238E27FC236}">
                  <a16:creationId xmlns:a16="http://schemas.microsoft.com/office/drawing/2014/main" id="{DF5A0568-ABBE-0EDA-3CDF-D53D4B3178B0}"/>
                </a:ext>
              </a:extLst>
            </p:cNvPr>
            <p:cNvSpPr txBox="1"/>
            <p:nvPr/>
          </p:nvSpPr>
          <p:spPr>
            <a:xfrm>
              <a:off x="502171"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376</a:t>
              </a:r>
            </a:p>
          </p:txBody>
        </p:sp>
        <p:sp>
          <p:nvSpPr>
            <p:cNvPr id="35" name="TextBox 34">
              <a:extLst>
                <a:ext uri="{FF2B5EF4-FFF2-40B4-BE49-F238E27FC236}">
                  <a16:creationId xmlns:a16="http://schemas.microsoft.com/office/drawing/2014/main" id="{7A971C9D-76DF-3B4F-A800-BD09D4064FAE}"/>
                </a:ext>
              </a:extLst>
            </p:cNvPr>
            <p:cNvSpPr txBox="1"/>
            <p:nvPr/>
          </p:nvSpPr>
          <p:spPr>
            <a:xfrm>
              <a:off x="1114913"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3285</a:t>
              </a:r>
            </a:p>
          </p:txBody>
        </p:sp>
        <p:sp>
          <p:nvSpPr>
            <p:cNvPr id="36" name="TextBox 35">
              <a:extLst>
                <a:ext uri="{FF2B5EF4-FFF2-40B4-BE49-F238E27FC236}">
                  <a16:creationId xmlns:a16="http://schemas.microsoft.com/office/drawing/2014/main" id="{6C1C07DB-3A9C-D2D7-93AD-6AA8FA354855}"/>
                </a:ext>
              </a:extLst>
            </p:cNvPr>
            <p:cNvSpPr txBox="1"/>
            <p:nvPr/>
          </p:nvSpPr>
          <p:spPr>
            <a:xfrm>
              <a:off x="1727655"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2985</a:t>
              </a:r>
            </a:p>
          </p:txBody>
        </p:sp>
        <p:sp>
          <p:nvSpPr>
            <p:cNvPr id="37" name="TextBox 36">
              <a:extLst>
                <a:ext uri="{FF2B5EF4-FFF2-40B4-BE49-F238E27FC236}">
                  <a16:creationId xmlns:a16="http://schemas.microsoft.com/office/drawing/2014/main" id="{4C5A3997-442B-A626-7278-43CF1DCC0637}"/>
                </a:ext>
              </a:extLst>
            </p:cNvPr>
            <p:cNvSpPr txBox="1"/>
            <p:nvPr/>
          </p:nvSpPr>
          <p:spPr>
            <a:xfrm>
              <a:off x="2340397"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633</a:t>
              </a:r>
            </a:p>
          </p:txBody>
        </p:sp>
        <p:sp>
          <p:nvSpPr>
            <p:cNvPr id="38" name="TextBox 37">
              <a:extLst>
                <a:ext uri="{FF2B5EF4-FFF2-40B4-BE49-F238E27FC236}">
                  <a16:creationId xmlns:a16="http://schemas.microsoft.com/office/drawing/2014/main" id="{6C50F421-C86E-95DC-E4C5-A57ED7978CC8}"/>
                </a:ext>
              </a:extLst>
            </p:cNvPr>
            <p:cNvSpPr txBox="1"/>
            <p:nvPr/>
          </p:nvSpPr>
          <p:spPr>
            <a:xfrm>
              <a:off x="2953139"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2613</a:t>
              </a:r>
            </a:p>
          </p:txBody>
        </p:sp>
        <p:sp>
          <p:nvSpPr>
            <p:cNvPr id="39" name="TextBox 38">
              <a:extLst>
                <a:ext uri="{FF2B5EF4-FFF2-40B4-BE49-F238E27FC236}">
                  <a16:creationId xmlns:a16="http://schemas.microsoft.com/office/drawing/2014/main" id="{ABA2C904-92E1-6AC8-4B95-6D7AAE151BA8}"/>
                </a:ext>
              </a:extLst>
            </p:cNvPr>
            <p:cNvSpPr txBox="1"/>
            <p:nvPr/>
          </p:nvSpPr>
          <p:spPr>
            <a:xfrm>
              <a:off x="3562740" y="4426079"/>
              <a:ext cx="437620"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Warm Red</a:t>
              </a:r>
            </a:p>
          </p:txBody>
        </p:sp>
        <p:sp>
          <p:nvSpPr>
            <p:cNvPr id="40" name="TextBox 39">
              <a:extLst>
                <a:ext uri="{FF2B5EF4-FFF2-40B4-BE49-F238E27FC236}">
                  <a16:creationId xmlns:a16="http://schemas.microsoft.com/office/drawing/2014/main" id="{AB656884-673F-1FD9-55B0-40057FFC510A}"/>
                </a:ext>
              </a:extLst>
            </p:cNvPr>
            <p:cNvSpPr txBox="1"/>
            <p:nvPr/>
          </p:nvSpPr>
          <p:spPr>
            <a:xfrm>
              <a:off x="4175482"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7406</a:t>
              </a:r>
            </a:p>
          </p:txBody>
        </p:sp>
        <p:sp>
          <p:nvSpPr>
            <p:cNvPr id="41" name="TextBox 40">
              <a:extLst>
                <a:ext uri="{FF2B5EF4-FFF2-40B4-BE49-F238E27FC236}">
                  <a16:creationId xmlns:a16="http://schemas.microsoft.com/office/drawing/2014/main" id="{AA5E1431-B4ED-99FB-9E62-0860DC68531C}"/>
                </a:ext>
              </a:extLst>
            </p:cNvPr>
            <p:cNvSpPr txBox="1"/>
            <p:nvPr/>
          </p:nvSpPr>
          <p:spPr>
            <a:xfrm>
              <a:off x="4787017"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227</a:t>
              </a:r>
            </a:p>
          </p:txBody>
        </p:sp>
        <p:sp>
          <p:nvSpPr>
            <p:cNvPr id="42" name="TextBox 41">
              <a:extLst>
                <a:ext uri="{FF2B5EF4-FFF2-40B4-BE49-F238E27FC236}">
                  <a16:creationId xmlns:a16="http://schemas.microsoft.com/office/drawing/2014/main" id="{99F3BE3B-09ED-FC33-6BAA-C2FD2D7D308D}"/>
                </a:ext>
              </a:extLst>
            </p:cNvPr>
            <p:cNvSpPr txBox="1"/>
            <p:nvPr/>
          </p:nvSpPr>
          <p:spPr>
            <a:xfrm>
              <a:off x="5399759"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7722</a:t>
              </a:r>
            </a:p>
          </p:txBody>
        </p:sp>
      </p:grpSp>
      <p:sp>
        <p:nvSpPr>
          <p:cNvPr id="55" name="Date Placeholder 3">
            <a:extLst>
              <a:ext uri="{FF2B5EF4-FFF2-40B4-BE49-F238E27FC236}">
                <a16:creationId xmlns:a16="http://schemas.microsoft.com/office/drawing/2014/main" id="{154109CE-697C-F708-CC3A-74B4E30CAA84}"/>
              </a:ext>
            </a:extLst>
          </p:cNvPr>
          <p:cNvSpPr>
            <a:spLocks noGrp="1"/>
          </p:cNvSpPr>
          <p:nvPr>
            <p:ph type="dt" sz="half" idx="2"/>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9146F471-381F-BC4C-8314-3D3DC8ACA989}" type="datetime1">
              <a:rPr lang="en-CA" smtClean="0"/>
              <a:t>2025-06-06</a:t>
            </a:fld>
            <a:endParaRPr lang="en-CA"/>
          </a:p>
        </p:txBody>
      </p:sp>
      <p:sp>
        <p:nvSpPr>
          <p:cNvPr id="57" name="Slide Number Placeholder 5">
            <a:extLst>
              <a:ext uri="{FF2B5EF4-FFF2-40B4-BE49-F238E27FC236}">
                <a16:creationId xmlns:a16="http://schemas.microsoft.com/office/drawing/2014/main" id="{804210A7-AF3D-0B3C-D2D1-C57481E0D29F}"/>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
        <p:nvSpPr>
          <p:cNvPr id="4" name="Title 1">
            <a:extLst>
              <a:ext uri="{FF2B5EF4-FFF2-40B4-BE49-F238E27FC236}">
                <a16:creationId xmlns:a16="http://schemas.microsoft.com/office/drawing/2014/main" id="{6FB9EB0A-E68B-21C7-F628-E9ECCEA211C2}"/>
              </a:ext>
            </a:extLst>
          </p:cNvPr>
          <p:cNvSpPr txBox="1">
            <a:spLocks/>
          </p:cNvSpPr>
          <p:nvPr userDrawn="1"/>
        </p:nvSpPr>
        <p:spPr>
          <a:xfrm rot="16200000">
            <a:off x="8477250" y="3143249"/>
            <a:ext cx="6858001" cy="5715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i="0" kern="1200" cap="all" baseline="0">
                <a:solidFill>
                  <a:schemeClr val="tx1"/>
                </a:solidFill>
                <a:latin typeface="Open Sans ExtraBold" pitchFamily="34" charset="0"/>
                <a:ea typeface="Open Sans ExtraBold" pitchFamily="34" charset="0"/>
                <a:cs typeface="Open Sans ExtraBold" pitchFamily="34" charset="0"/>
              </a:defRPr>
            </a:lvl1pPr>
          </a:lstStyle>
          <a:p>
            <a:pPr algn="ctr"/>
            <a:endParaRPr lang="en-CA" spc="130" baseline="0">
              <a:solidFill>
                <a:schemeClr val="bg2">
                  <a:alpha val="35000"/>
                </a:schemeClr>
              </a:solidFill>
            </a:endParaRPr>
          </a:p>
        </p:txBody>
      </p:sp>
    </p:spTree>
    <p:extLst>
      <p:ext uri="{BB962C8B-B14F-4D97-AF65-F5344CB8AC3E}">
        <p14:creationId xmlns:p14="http://schemas.microsoft.com/office/powerpoint/2010/main" val="4260592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2600" b="0" i="0" kern="1200" cap="all" baseline="0">
          <a:solidFill>
            <a:schemeClr val="tx2"/>
          </a:solidFill>
          <a:latin typeface="Open Sans ExtraBold" pitchFamily="34" charset="0"/>
          <a:ea typeface="Open Sans ExtraBold" pitchFamily="34" charset="0"/>
          <a:cs typeface="Open Sans ExtraBold" pitchFamily="34" charset="0"/>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2000" kern="1200">
          <a:solidFill>
            <a:schemeClr val="tx2"/>
          </a:solidFill>
          <a:latin typeface="Open Sans" pitchFamily="34" charset="0"/>
          <a:ea typeface="Open Sans" pitchFamily="34" charset="0"/>
          <a:cs typeface="Open Sans" pitchFamily="34" charset="0"/>
        </a:defRPr>
      </a:lvl1pPr>
      <a:lvl2pPr marL="519113" indent="-176213" algn="l" defTabSz="914400" rtl="0" eaLnBrk="1" latinLnBrk="0" hangingPunct="1">
        <a:lnSpc>
          <a:spcPct val="110000"/>
        </a:lnSpc>
        <a:spcBef>
          <a:spcPts val="800"/>
        </a:spcBef>
        <a:buSzPct val="85000"/>
        <a:buFont typeface="System Font Regular"/>
        <a:buChar char="⚬"/>
        <a:tabLst/>
        <a:defRPr sz="1800" kern="1200">
          <a:solidFill>
            <a:schemeClr val="tx2"/>
          </a:solidFill>
          <a:latin typeface="Open Sans" pitchFamily="34" charset="0"/>
          <a:ea typeface="Open Sans" pitchFamily="34" charset="0"/>
          <a:cs typeface="Open Sans" pitchFamily="34" charset="0"/>
        </a:defRPr>
      </a:lvl2pPr>
      <a:lvl3pPr marL="862013" indent="-168275" algn="l" defTabSz="914400" rtl="0" eaLnBrk="1" latinLnBrk="0" hangingPunct="1">
        <a:lnSpc>
          <a:spcPct val="110000"/>
        </a:lnSpc>
        <a:spcBef>
          <a:spcPts val="500"/>
        </a:spcBef>
        <a:buFont typeface="System Font Regular"/>
        <a:buChar char="⁃"/>
        <a:tabLst/>
        <a:defRPr sz="1600" kern="1200">
          <a:solidFill>
            <a:schemeClr val="tx2"/>
          </a:solidFill>
          <a:latin typeface="Open Sans" pitchFamily="34" charset="0"/>
          <a:ea typeface="Open Sans" pitchFamily="34" charset="0"/>
          <a:cs typeface="Open Sans" pitchFamily="34" charset="0"/>
        </a:defRPr>
      </a:lvl3pPr>
      <a:lvl4pPr marL="1262063" indent="-174625" algn="l" defTabSz="914400" rtl="0" eaLnBrk="1" latinLnBrk="0" hangingPunct="1">
        <a:lnSpc>
          <a:spcPct val="110000"/>
        </a:lnSpc>
        <a:spcBef>
          <a:spcPts val="500"/>
        </a:spcBef>
        <a:buFont typeface="System Font Regular"/>
        <a:buChar char="⁃"/>
        <a:tabLst/>
        <a:defRPr sz="1400" kern="1200">
          <a:solidFill>
            <a:schemeClr val="tx2"/>
          </a:solidFill>
          <a:latin typeface="Open Sans" pitchFamily="34" charset="0"/>
          <a:ea typeface="Open Sans" pitchFamily="34" charset="0"/>
          <a:cs typeface="Open Sans" pitchFamily="34" charset="0"/>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2"/>
          </a:solidFill>
          <a:latin typeface="Open Sans" pitchFamily="34" charset="0"/>
          <a:ea typeface="Open Sans" pitchFamily="34" charset="0"/>
          <a:cs typeface="Open Sans" pitchFamily="34" charset="0"/>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20">
          <p15:clr>
            <a:srgbClr val="5ACBF0"/>
          </p15:clr>
        </p15:guide>
        <p15:guide id="7" orient="horz" pos="840">
          <p15:clr>
            <a:srgbClr val="5ACBF0"/>
          </p15:clr>
        </p15:guide>
        <p15:guide id="9" pos="240">
          <p15:clr>
            <a:srgbClr val="F26B43"/>
          </p15:clr>
        </p15:guide>
        <p15:guide id="10" pos="7440">
          <p15:clr>
            <a:srgbClr val="F26B43"/>
          </p15:clr>
        </p15:guide>
        <p15:guide id="11" orient="horz" pos="216">
          <p15:clr>
            <a:srgbClr val="F26B43"/>
          </p15:clr>
        </p15:guide>
        <p15:guide id="12" orient="horz" pos="4224">
          <p15:clr>
            <a:srgbClr val="F26B43"/>
          </p15:clr>
        </p15:guide>
        <p15:guide id="15" orient="horz" pos="3840">
          <p15:clr>
            <a:srgbClr val="F26B43"/>
          </p15:clr>
        </p15:guide>
        <p15:guide id="19" pos="2040">
          <p15:clr>
            <a:srgbClr val="9FCC3B"/>
          </p15:clr>
        </p15:guide>
        <p15:guide id="23" pos="3840">
          <p15:clr>
            <a:srgbClr val="5ACBF0"/>
          </p15:clr>
        </p15:guide>
        <p15:guide id="27" pos="5639">
          <p15:clr>
            <a:srgbClr val="9FCC3B"/>
          </p15:clr>
        </p15:guide>
        <p15:guide id="31" orient="horz" pos="960">
          <p15:clr>
            <a:srgbClr val="5ACBF0"/>
          </p15:clr>
        </p15:guide>
        <p15:guide id="32" orient="horz" pos="1200">
          <p15:clr>
            <a:srgbClr val="F26B43"/>
          </p15:clr>
        </p15:guide>
        <p15:guide id="33" orient="horz" pos="1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onesearch.library.utoronto.ca/as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life.utoronto.ca/department/centre-for-learning-strategy-suppor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s://studentlife.utoronto.ca/task/using-ai-tools-for-learning-at-u-of-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hyperlink" Target="https://h5pstudio.ecampusontario.ca/content/5174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guides.library.ualberta.ca/generative-ai/ethics" TargetMode="External"/><Relationship Id="rId4" Type="http://schemas.openxmlformats.org/officeDocument/2006/relationships/hyperlink" Target="https://cifar.ca/ai/equity-diversity-and-inclusion-in-a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creativecommons.org/licenses/by-nc/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viceprovostundergrad.utoronto.ca/strategic-priorities/digital-learning/special-initiative-artificial-intelligenc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BD90C89-BB05-D647-8C9B-C2376028CB3D}" type="slidenum">
              <a:rPr lang="en-CA" smtClean="0"/>
              <a:pPr/>
              <a:t>1</a:t>
            </a:fld>
            <a:endParaRPr lang="en-CA"/>
          </a:p>
        </p:txBody>
      </p:sp>
      <p:sp>
        <p:nvSpPr>
          <p:cNvPr id="6" name="Title 1">
            <a:extLst>
              <a:ext uri="{FF2B5EF4-FFF2-40B4-BE49-F238E27FC236}">
                <a16:creationId xmlns:a16="http://schemas.microsoft.com/office/drawing/2014/main" id="{DF19E751-C271-E91F-732B-5CA6DE04B95E}"/>
              </a:ext>
            </a:extLst>
          </p:cNvPr>
          <p:cNvSpPr>
            <a:spLocks noGrp="1"/>
          </p:cNvSpPr>
          <p:nvPr/>
        </p:nvSpPr>
        <p:spPr>
          <a:xfrm>
            <a:off x="381000" y="340257"/>
            <a:ext cx="11429998" cy="61224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600" b="0" i="0" kern="1200" cap="all" baseline="0">
                <a:solidFill>
                  <a:schemeClr val="tx2"/>
                </a:solidFill>
                <a:latin typeface="Open Sans ExtraBold" pitchFamily="34" charset="0"/>
                <a:ea typeface="Open Sans ExtraBold" pitchFamily="34" charset="0"/>
                <a:cs typeface="Open Sans ExtraBold" pitchFamily="34" charset="0"/>
              </a:defRPr>
            </a:lvl1pPr>
          </a:lstStyle>
          <a:p>
            <a:pPr algn="ctr"/>
            <a:endParaRPr lang="en-US" sz="3000" cap="none"/>
          </a:p>
        </p:txBody>
      </p:sp>
      <p:sp>
        <p:nvSpPr>
          <p:cNvPr id="7" name="Text Placeholder 2">
            <a:extLst>
              <a:ext uri="{FF2B5EF4-FFF2-40B4-BE49-F238E27FC236}">
                <a16:creationId xmlns:a16="http://schemas.microsoft.com/office/drawing/2014/main" id="{74AA26F9-9C24-73F0-47F0-69F6C7F82100}"/>
              </a:ext>
            </a:extLst>
          </p:cNvPr>
          <p:cNvSpPr>
            <a:spLocks noGrp="1"/>
          </p:cNvSpPr>
          <p:nvPr/>
        </p:nvSpPr>
        <p:spPr>
          <a:xfrm>
            <a:off x="386256" y="642745"/>
            <a:ext cx="11429998" cy="612243"/>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600"/>
              </a:spcBef>
              <a:buFont typeface="Arial" panose="020B0604020202020204" pitchFamily="34" charset="0"/>
              <a:buNone/>
              <a:tabLst/>
              <a:defRPr sz="2000" b="1" kern="1200">
                <a:solidFill>
                  <a:schemeClr val="accent1"/>
                </a:solidFill>
                <a:latin typeface="Open Sans" pitchFamily="34" charset="0"/>
                <a:ea typeface="Open Sans" pitchFamily="34" charset="0"/>
                <a:cs typeface="Open Sans" pitchFamily="34" charset="0"/>
              </a:defRPr>
            </a:lvl1pPr>
            <a:lvl2pPr marL="457200" indent="0" algn="l" defTabSz="914400" rtl="0" eaLnBrk="1" latinLnBrk="0" hangingPunct="1">
              <a:lnSpc>
                <a:spcPct val="110000"/>
              </a:lnSpc>
              <a:spcBef>
                <a:spcPts val="800"/>
              </a:spcBef>
              <a:buSzPct val="85000"/>
              <a:buFont typeface="System Font Regular"/>
              <a:buNone/>
              <a:tabLst/>
              <a:defRPr sz="1800" kern="1200">
                <a:solidFill>
                  <a:schemeClr val="tx2"/>
                </a:solidFill>
                <a:latin typeface="Open Sans" pitchFamily="34" charset="0"/>
                <a:ea typeface="Open Sans" pitchFamily="34" charset="0"/>
                <a:cs typeface="Open Sans" pitchFamily="34" charset="0"/>
              </a:defRPr>
            </a:lvl2pPr>
            <a:lvl3pPr marL="862013" indent="-168275" algn="l" defTabSz="914400" rtl="0" eaLnBrk="1" latinLnBrk="0" hangingPunct="1">
              <a:lnSpc>
                <a:spcPct val="110000"/>
              </a:lnSpc>
              <a:spcBef>
                <a:spcPts val="500"/>
              </a:spcBef>
              <a:buFont typeface="System Font Regular"/>
              <a:buChar char="⁃"/>
              <a:tabLst/>
              <a:defRPr sz="1600" kern="1200">
                <a:solidFill>
                  <a:schemeClr val="tx2"/>
                </a:solidFill>
                <a:latin typeface="Open Sans" pitchFamily="34" charset="0"/>
                <a:ea typeface="Open Sans" pitchFamily="34" charset="0"/>
                <a:cs typeface="Open Sans" pitchFamily="34" charset="0"/>
              </a:defRPr>
            </a:lvl3pPr>
            <a:lvl4pPr marL="1262063" indent="-174625" algn="l" defTabSz="914400" rtl="0" eaLnBrk="1" latinLnBrk="0" hangingPunct="1">
              <a:lnSpc>
                <a:spcPct val="110000"/>
              </a:lnSpc>
              <a:spcBef>
                <a:spcPts val="500"/>
              </a:spcBef>
              <a:buFont typeface="System Font Regular"/>
              <a:buChar char="⁃"/>
              <a:tabLst/>
              <a:defRPr sz="1400" kern="1200">
                <a:solidFill>
                  <a:schemeClr val="tx2"/>
                </a:solidFill>
                <a:latin typeface="Open Sans" pitchFamily="34" charset="0"/>
                <a:ea typeface="Open Sans" pitchFamily="34" charset="0"/>
                <a:cs typeface="Open Sans" pitchFamily="34" charset="0"/>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2"/>
                </a:solidFill>
                <a:latin typeface="Open Sans" pitchFamily="34" charset="0"/>
                <a:ea typeface="Open Sans" pitchFamily="34" charset="0"/>
                <a:cs typeface="Open Sans" pitchFamily="34" charset="0"/>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a:lstStyle>
          <a:p>
            <a:pPr algn="ctr"/>
            <a:r>
              <a:rPr lang="en-US" sz="5000">
                <a:solidFill>
                  <a:srgbClr val="45A19B"/>
                </a:solidFill>
                <a:latin typeface="Open Sans"/>
                <a:ea typeface="Open Sans"/>
                <a:cs typeface="Open Sans"/>
              </a:rPr>
              <a:t>Evaluating</a:t>
            </a:r>
            <a:r>
              <a:rPr lang="en-US" sz="5000" b="1" cap="none">
                <a:solidFill>
                  <a:srgbClr val="45A19B"/>
                </a:solidFill>
                <a:latin typeface="Open Sans"/>
                <a:ea typeface="Open Sans"/>
                <a:cs typeface="Open Sans"/>
              </a:rPr>
              <a:t> </a:t>
            </a:r>
            <a:r>
              <a:rPr lang="en-US" sz="5000" b="1" cap="none" err="1">
                <a:solidFill>
                  <a:srgbClr val="45A19B"/>
                </a:solidFill>
                <a:latin typeface="Open Sans"/>
                <a:ea typeface="Open Sans"/>
                <a:cs typeface="Open Sans"/>
              </a:rPr>
              <a:t>GenAI</a:t>
            </a:r>
            <a:r>
              <a:rPr lang="en-US" sz="5000" b="1" cap="none">
                <a:solidFill>
                  <a:srgbClr val="45A19B"/>
                </a:solidFill>
                <a:latin typeface="Open Sans"/>
                <a:ea typeface="Open Sans"/>
                <a:cs typeface="Open Sans"/>
              </a:rPr>
              <a:t> Outputs</a:t>
            </a:r>
            <a:endParaRPr lang="en-US" sz="5000">
              <a:solidFill>
                <a:srgbClr val="45A19B"/>
              </a:solidFill>
            </a:endParaRPr>
          </a:p>
        </p:txBody>
      </p:sp>
      <p:pic>
        <p:nvPicPr>
          <p:cNvPr id="10" name="Picture 9" descr="A person typing on a computer&#10;&#10;AI-generated content may be incorrect.">
            <a:extLst>
              <a:ext uri="{FF2B5EF4-FFF2-40B4-BE49-F238E27FC236}">
                <a16:creationId xmlns:a16="http://schemas.microsoft.com/office/drawing/2014/main" id="{5FADAE72-62AA-AA55-430D-9CF377BF285F}"/>
              </a:ext>
            </a:extLst>
          </p:cNvPr>
          <p:cNvPicPr>
            <a:picLocks noChangeAspect="1"/>
          </p:cNvPicPr>
          <p:nvPr/>
        </p:nvPicPr>
        <p:blipFill>
          <a:blip r:embed="rId2"/>
          <a:srcRect t="12533" r="59" b="37155"/>
          <a:stretch>
            <a:fillRect/>
          </a:stretch>
        </p:blipFill>
        <p:spPr>
          <a:xfrm>
            <a:off x="2104526" y="2095549"/>
            <a:ext cx="7972653" cy="2672581"/>
          </a:xfrm>
          <a:prstGeom prst="rect">
            <a:avLst/>
          </a:prstGeom>
        </p:spPr>
      </p:pic>
      <p:sp>
        <p:nvSpPr>
          <p:cNvPr id="2" name="TextBox 1">
            <a:extLst>
              <a:ext uri="{FF2B5EF4-FFF2-40B4-BE49-F238E27FC236}">
                <a16:creationId xmlns:a16="http://schemas.microsoft.com/office/drawing/2014/main" id="{2A587F8A-B1FC-6633-AC8F-3A8A63D8077A}"/>
              </a:ext>
            </a:extLst>
          </p:cNvPr>
          <p:cNvSpPr txBox="1"/>
          <p:nvPr/>
        </p:nvSpPr>
        <p:spPr>
          <a:xfrm>
            <a:off x="3734558" y="5247015"/>
            <a:ext cx="4721485" cy="211282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lnSpc>
                <a:spcPct val="150000"/>
              </a:lnSpc>
            </a:pPr>
            <a:r>
              <a:rPr lang="en-US" sz="3000">
                <a:solidFill>
                  <a:schemeClr val="tx2"/>
                </a:solidFill>
                <a:latin typeface="Open Sans ExtraBold"/>
                <a:ea typeface="Open Sans ExtraBold"/>
                <a:cs typeface="Arial"/>
              </a:rPr>
              <a:t>Coursework and </a:t>
            </a:r>
            <a:r>
              <a:rPr lang="en-US" sz="3000" err="1">
                <a:solidFill>
                  <a:schemeClr val="tx2"/>
                </a:solidFill>
                <a:latin typeface="Open Sans ExtraBold"/>
                <a:ea typeface="Open Sans ExtraBold"/>
                <a:cs typeface="Arial"/>
              </a:rPr>
              <a:t>GenAI</a:t>
            </a:r>
            <a:endParaRPr lang="en-US" sz="3000">
              <a:solidFill>
                <a:schemeClr val="tx2"/>
              </a:solidFill>
              <a:latin typeface="Open Sans ExtraBold"/>
              <a:ea typeface="Open Sans ExtraBold"/>
              <a:cs typeface="Open Sans ExtraBold"/>
            </a:endParaRPr>
          </a:p>
          <a:p>
            <a:pPr algn="ctr">
              <a:lnSpc>
                <a:spcPct val="150000"/>
              </a:lnSpc>
            </a:pPr>
            <a:r>
              <a:rPr lang="en-US" sz="2000">
                <a:solidFill>
                  <a:schemeClr val="tx2"/>
                </a:solidFill>
                <a:latin typeface="Open Sans ExtraBold"/>
                <a:ea typeface="Open Sans ExtraBold"/>
                <a:cs typeface="Arial"/>
              </a:rPr>
              <a:t> A Practical Guide for Students</a:t>
            </a:r>
            <a:br>
              <a:rPr lang="en-US" sz="2000">
                <a:latin typeface="Arial"/>
                <a:ea typeface="Open Sans ExtraBold"/>
                <a:cs typeface="Arial"/>
              </a:rPr>
            </a:br>
            <a:br>
              <a:rPr lang="en-US" sz="2000">
                <a:latin typeface="Arial"/>
                <a:ea typeface="Open Sans ExtraBold"/>
                <a:cs typeface="Arial"/>
              </a:rPr>
            </a:br>
            <a:endParaRPr lang="en-US" sz="2000">
              <a:solidFill>
                <a:srgbClr val="000000"/>
              </a:solidFill>
              <a:latin typeface="Arial"/>
              <a:ea typeface="Open Sans ExtraBold"/>
              <a:cs typeface="Arial"/>
            </a:endParaRPr>
          </a:p>
        </p:txBody>
      </p:sp>
    </p:spTree>
    <p:extLst>
      <p:ext uri="{BB962C8B-B14F-4D97-AF65-F5344CB8AC3E}">
        <p14:creationId xmlns:p14="http://schemas.microsoft.com/office/powerpoint/2010/main" val="284733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921381"/>
            <a:ext cx="11429998" cy="989849"/>
          </a:xfrm>
        </p:spPr>
        <p:txBody>
          <a:bodyPr/>
          <a:lstStyle/>
          <a:p>
            <a:r>
              <a:rPr lang="en-US"/>
              <a:t>Compare and make a judgment </a:t>
            </a:r>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623192" y="1911230"/>
            <a:ext cx="11429999" cy="4778272"/>
          </a:xfrm>
        </p:spPr>
        <p:txBody>
          <a:bodyPr>
            <a:noAutofit/>
          </a:bodyPr>
          <a:lstStyle/>
          <a:p>
            <a:pPr marL="0" indent="0" fontAlgn="base">
              <a:buNone/>
            </a:pPr>
            <a:r>
              <a:rPr lang="en-US"/>
              <a:t>After fact-checking and comparing with verified sources, revise or refine the response based on your research. You might: </a:t>
            </a:r>
          </a:p>
          <a:p>
            <a:pPr lvl="1" fontAlgn="base"/>
            <a:r>
              <a:rPr lang="en-US" sz="2000" b="1"/>
              <a:t>Re-prompt the AI</a:t>
            </a:r>
            <a:r>
              <a:rPr lang="en-US" sz="2000"/>
              <a:t>: Ask more specific or corrected questions. </a:t>
            </a:r>
          </a:p>
          <a:p>
            <a:pPr lvl="1" fontAlgn="base"/>
            <a:r>
              <a:rPr lang="en-US" sz="2000" b="1"/>
              <a:t>Manual rewrite</a:t>
            </a:r>
            <a:r>
              <a:rPr lang="en-US" sz="2000"/>
              <a:t>: Replace false claims with reliable information or reframe the response. </a:t>
            </a:r>
          </a:p>
          <a:p>
            <a:pPr marL="0" indent="0">
              <a:buNone/>
            </a:pPr>
            <a:endParaRPr lang="en-US"/>
          </a:p>
          <a:p>
            <a:pPr marL="0" indent="0">
              <a:buNone/>
            </a:pPr>
            <a:r>
              <a:rPr lang="en-US"/>
              <a:t>University of Toronto Library offers support in </a:t>
            </a:r>
            <a:r>
              <a:rPr lang="en-US" u="sng">
                <a:hlinkClick r:id="rId3"/>
              </a:rPr>
              <a:t>searching, using academic databases, and evaluating information</a:t>
            </a:r>
            <a:r>
              <a:rPr lang="en-US"/>
              <a:t>. </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10</a:t>
            </a:fld>
            <a:endParaRPr lang="en-CA"/>
          </a:p>
        </p:txBody>
      </p:sp>
    </p:spTree>
    <p:extLst>
      <p:ext uri="{BB962C8B-B14F-4D97-AF65-F5344CB8AC3E}">
        <p14:creationId xmlns:p14="http://schemas.microsoft.com/office/powerpoint/2010/main" val="69700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5A1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6971" y="2026886"/>
            <a:ext cx="7131050" cy="1676120"/>
          </a:xfrm>
        </p:spPr>
        <p:txBody>
          <a:bodyPr>
            <a:normAutofit/>
          </a:bodyPr>
          <a:lstStyle/>
          <a:p>
            <a:r>
              <a:rPr lang="en-US" sz="4400">
                <a:solidFill>
                  <a:schemeClr val="bg1"/>
                </a:solidFill>
                <a:latin typeface="Open Sans ExtraBold"/>
                <a:ea typeface="Open Sans ExtraBold"/>
                <a:cs typeface="Open Sans ExtraBold"/>
              </a:rPr>
              <a:t>Impact on learning</a:t>
            </a:r>
          </a:p>
        </p:txBody>
      </p:sp>
      <p:sp>
        <p:nvSpPr>
          <p:cNvPr id="4" name="Slide Number Placeholder 3"/>
          <p:cNvSpPr>
            <a:spLocks noGrp="1"/>
          </p:cNvSpPr>
          <p:nvPr>
            <p:ph type="sldNum" sz="quarter" idx="12"/>
          </p:nvPr>
        </p:nvSpPr>
        <p:spPr/>
        <p:txBody>
          <a:bodyPr/>
          <a:lstStyle/>
          <a:p>
            <a:fld id="{1BD90C89-BB05-D647-8C9B-C2376028CB3D}" type="slidenum">
              <a:rPr lang="en-CA" smtClean="0"/>
              <a:pPr/>
              <a:t>11</a:t>
            </a:fld>
            <a:endParaRPr lang="en-CA"/>
          </a:p>
        </p:txBody>
      </p:sp>
      <p:pic>
        <p:nvPicPr>
          <p:cNvPr id="6" name="Picture 5" descr="A network of dots and lines&#10;&#10;AI-generated content may be incorrect.">
            <a:extLst>
              <a:ext uri="{FF2B5EF4-FFF2-40B4-BE49-F238E27FC236}">
                <a16:creationId xmlns:a16="http://schemas.microsoft.com/office/drawing/2014/main" id="{1630204A-510C-8A69-8098-069D7421D4A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2000" contrast="12000"/>
                    </a14:imgEffect>
                  </a14:imgLayer>
                </a14:imgProps>
              </a:ext>
            </a:extLst>
          </a:blip>
          <a:stretch>
            <a:fillRect/>
          </a:stretch>
        </p:blipFill>
        <p:spPr>
          <a:xfrm>
            <a:off x="3053444" y="1336623"/>
            <a:ext cx="10194914" cy="8456950"/>
          </a:xfrm>
          <a:prstGeom prst="rect">
            <a:avLst/>
          </a:prstGeom>
          <a:ln>
            <a:noFill/>
          </a:ln>
        </p:spPr>
      </p:pic>
    </p:spTree>
    <p:extLst>
      <p:ext uri="{BB962C8B-B14F-4D97-AF65-F5344CB8AC3E}">
        <p14:creationId xmlns:p14="http://schemas.microsoft.com/office/powerpoint/2010/main" val="68246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1098248"/>
            <a:ext cx="11429998" cy="989849"/>
          </a:xfrm>
        </p:spPr>
        <p:txBody>
          <a:bodyPr/>
          <a:lstStyle/>
          <a:p>
            <a:r>
              <a:rPr lang="en-US"/>
              <a:t>What is cognitive offloading? </a:t>
            </a:r>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648277" y="2185046"/>
            <a:ext cx="5547572" cy="5019021"/>
          </a:xfrm>
        </p:spPr>
        <p:txBody>
          <a:bodyPr vert="horz" lIns="91440" tIns="45720" rIns="91440" bIns="45720" rtlCol="0" anchor="t">
            <a:normAutofit/>
          </a:bodyPr>
          <a:lstStyle/>
          <a:p>
            <a:pPr marL="0" indent="0" fontAlgn="base">
              <a:buNone/>
            </a:pPr>
            <a:r>
              <a:rPr lang="en-US">
                <a:latin typeface="Open Sans"/>
                <a:ea typeface="Open Sans"/>
                <a:cs typeface="Open Sans"/>
              </a:rPr>
              <a:t>AI can be a powerful </a:t>
            </a:r>
            <a:r>
              <a:rPr lang="en-US" b="1">
                <a:latin typeface="Open Sans"/>
                <a:ea typeface="Open Sans"/>
                <a:cs typeface="Open Sans"/>
              </a:rPr>
              <a:t>learning partner, </a:t>
            </a:r>
            <a:r>
              <a:rPr lang="en-US">
                <a:latin typeface="Open Sans"/>
                <a:ea typeface="Open Sans"/>
                <a:cs typeface="Open Sans"/>
              </a:rPr>
              <a:t>but it is important to use it to </a:t>
            </a:r>
            <a:r>
              <a:rPr lang="en-US" i="1">
                <a:latin typeface="Open Sans"/>
                <a:ea typeface="Open Sans"/>
                <a:cs typeface="Open Sans"/>
              </a:rPr>
              <a:t>support,</a:t>
            </a:r>
            <a:r>
              <a:rPr lang="en-US">
                <a:latin typeface="Open Sans"/>
                <a:ea typeface="Open Sans"/>
                <a:cs typeface="Open Sans"/>
              </a:rPr>
              <a:t> </a:t>
            </a:r>
            <a:r>
              <a:rPr lang="en-US" i="1">
                <a:latin typeface="Open Sans"/>
                <a:ea typeface="Open Sans"/>
                <a:cs typeface="Open Sans"/>
              </a:rPr>
              <a:t>not replace</a:t>
            </a:r>
            <a:r>
              <a:rPr lang="en-US">
                <a:latin typeface="Open Sans"/>
                <a:ea typeface="Open Sans"/>
                <a:cs typeface="Open Sans"/>
              </a:rPr>
              <a:t> your own deep, active learning.</a:t>
            </a:r>
            <a:endParaRPr lang="en-CA">
              <a:latin typeface="Open Sans"/>
              <a:ea typeface="Open Sans"/>
              <a:cs typeface="Open Sans"/>
            </a:endParaRPr>
          </a:p>
          <a:p>
            <a:pPr marL="0" indent="0" fontAlgn="base">
              <a:buNone/>
            </a:pPr>
            <a:r>
              <a:rPr lang="en-CA">
                <a:latin typeface="Open Sans"/>
                <a:ea typeface="Open Sans"/>
                <a:cs typeface="Open Sans"/>
              </a:rPr>
              <a:t>Using </a:t>
            </a:r>
            <a:r>
              <a:rPr lang="en-CA" err="1">
                <a:latin typeface="Open Sans"/>
                <a:ea typeface="Open Sans"/>
                <a:cs typeface="Open Sans"/>
              </a:rPr>
              <a:t>GenAI</a:t>
            </a:r>
            <a:r>
              <a:rPr lang="en-CA">
                <a:latin typeface="Open Sans"/>
                <a:ea typeface="Open Sans"/>
                <a:cs typeface="Open Sans"/>
              </a:rPr>
              <a:t> tools to perform cognitive tasks — like summarizing texts, organizing information, or finding sources — we’re engaging in what’s called </a:t>
            </a:r>
            <a:r>
              <a:rPr lang="en-CA" b="1">
                <a:latin typeface="Open Sans"/>
                <a:ea typeface="Open Sans"/>
                <a:cs typeface="Open Sans"/>
              </a:rPr>
              <a:t>cognitive offloading</a:t>
            </a:r>
            <a:r>
              <a:rPr lang="en-CA">
                <a:latin typeface="Open Sans"/>
                <a:ea typeface="Open Sans"/>
                <a:cs typeface="Open Sans"/>
              </a:rPr>
              <a:t>. </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12</a:t>
            </a:fld>
            <a:endParaRPr lang="en-CA"/>
          </a:p>
        </p:txBody>
      </p:sp>
      <p:pic>
        <p:nvPicPr>
          <p:cNvPr id="13" name="Picture 12" descr="Two men looking at a computer&#10;&#10;"/>
          <p:cNvPicPr>
            <a:picLocks noChangeAspect="1"/>
          </p:cNvPicPr>
          <p:nvPr/>
        </p:nvPicPr>
        <p:blipFill>
          <a:blip r:embed="rId3" cstate="print">
            <a:extLst>
              <a:ext uri="{28A0092B-C50C-407E-A947-70E740481C1C}">
                <a14:useLocalDpi xmlns:a14="http://schemas.microsoft.com/office/drawing/2010/main" val="0"/>
              </a:ext>
            </a:extLst>
          </a:blip>
          <a:srcRect l="9003"/>
          <a:stretch/>
        </p:blipFill>
        <p:spPr>
          <a:xfrm>
            <a:off x="7066608" y="2185934"/>
            <a:ext cx="4478129" cy="3297482"/>
          </a:xfrm>
          <a:prstGeom prst="rect">
            <a:avLst/>
          </a:prstGeom>
        </p:spPr>
      </p:pic>
    </p:spTree>
    <p:extLst>
      <p:ext uri="{BB962C8B-B14F-4D97-AF65-F5344CB8AC3E}">
        <p14:creationId xmlns:p14="http://schemas.microsoft.com/office/powerpoint/2010/main" val="669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2B357-3F4F-077B-E085-2009D50AB2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00B33D-67F0-C217-FB82-85DF353A2BC1}"/>
              </a:ext>
            </a:extLst>
          </p:cNvPr>
          <p:cNvSpPr>
            <a:spLocks noGrp="1"/>
          </p:cNvSpPr>
          <p:nvPr>
            <p:ph type="title"/>
          </p:nvPr>
        </p:nvSpPr>
        <p:spPr>
          <a:xfrm>
            <a:off x="381001" y="725130"/>
            <a:ext cx="11429998" cy="989849"/>
          </a:xfrm>
        </p:spPr>
        <p:txBody>
          <a:bodyPr/>
          <a:lstStyle/>
          <a:p>
            <a:r>
              <a:rPr lang="en-CA">
                <a:solidFill>
                  <a:srgbClr val="536486"/>
                </a:solidFill>
                <a:latin typeface="Open Sans ExtraBold"/>
                <a:ea typeface="Open Sans ExtraBold"/>
                <a:cs typeface="Open Sans ExtraBold"/>
              </a:rPr>
              <a:t>Cognitive</a:t>
            </a:r>
            <a:r>
              <a:rPr lang="en-CA">
                <a:latin typeface="Open Sans ExtraBold"/>
                <a:ea typeface="Open Sans ExtraBold"/>
                <a:cs typeface="Open Sans ExtraBold"/>
              </a:rPr>
              <a:t> offloading</a:t>
            </a:r>
            <a:endParaRPr lang="en-US"/>
          </a:p>
        </p:txBody>
      </p:sp>
      <p:sp>
        <p:nvSpPr>
          <p:cNvPr id="6" name="Content Placeholder 5">
            <a:extLst>
              <a:ext uri="{FF2B5EF4-FFF2-40B4-BE49-F238E27FC236}">
                <a16:creationId xmlns:a16="http://schemas.microsoft.com/office/drawing/2014/main" id="{DF54C03F-228D-CB97-EEE9-F2FF66462EBD}"/>
              </a:ext>
            </a:extLst>
          </p:cNvPr>
          <p:cNvSpPr>
            <a:spLocks noGrp="1"/>
          </p:cNvSpPr>
          <p:nvPr>
            <p:ph idx="1"/>
          </p:nvPr>
        </p:nvSpPr>
        <p:spPr>
          <a:xfrm>
            <a:off x="517320" y="1749605"/>
            <a:ext cx="11282855" cy="4941614"/>
          </a:xfrm>
        </p:spPr>
        <p:txBody>
          <a:bodyPr vert="horz" lIns="91440" tIns="45720" rIns="91440" bIns="45720" rtlCol="0" anchor="t">
            <a:normAutofit/>
          </a:bodyPr>
          <a:lstStyle/>
          <a:p>
            <a:pPr marL="0" indent="0" fontAlgn="base">
              <a:buNone/>
            </a:pPr>
            <a:r>
              <a:rPr lang="en-US">
                <a:latin typeface="Open Sans"/>
                <a:ea typeface="Open Sans"/>
                <a:cs typeface="Open Sans"/>
              </a:rPr>
              <a:t>In research and in learning, offloading has some potential risks: </a:t>
            </a:r>
            <a:br>
              <a:rPr lang="en-US">
                <a:latin typeface="Open Sans"/>
                <a:ea typeface="Open Sans"/>
                <a:cs typeface="Open Sans"/>
              </a:rPr>
            </a:br>
            <a:endParaRPr lang="en-US"/>
          </a:p>
          <a:p>
            <a:pPr lvl="1">
              <a:spcBef>
                <a:spcPts val="1000"/>
              </a:spcBef>
            </a:pPr>
            <a:r>
              <a:rPr lang="en-CA" sz="2000" b="1" i="0">
                <a:solidFill>
                  <a:srgbClr val="536486"/>
                </a:solidFill>
                <a:effectLst/>
              </a:rPr>
              <a:t>Reduced Memory Retention</a:t>
            </a:r>
            <a:r>
              <a:rPr lang="en-CA" sz="2000" b="0" i="0">
                <a:solidFill>
                  <a:srgbClr val="536486"/>
                </a:solidFill>
                <a:effectLst/>
              </a:rPr>
              <a:t>: We remember less when we rely on AI to store information for us.</a:t>
            </a:r>
          </a:p>
          <a:p>
            <a:pPr lvl="1">
              <a:spcBef>
                <a:spcPts val="1000"/>
              </a:spcBef>
            </a:pPr>
            <a:r>
              <a:rPr lang="en-CA" sz="2000" b="1" i="0">
                <a:solidFill>
                  <a:srgbClr val="536486"/>
                </a:solidFill>
                <a:effectLst/>
              </a:rPr>
              <a:t>Less Critical Thinking</a:t>
            </a:r>
            <a:r>
              <a:rPr lang="en-CA" sz="2000" b="0" i="0">
                <a:solidFill>
                  <a:srgbClr val="536486"/>
                </a:solidFill>
                <a:effectLst/>
              </a:rPr>
              <a:t>: Quick AI answers can discourage deep analysis and engagement.</a:t>
            </a:r>
          </a:p>
          <a:p>
            <a:pPr lvl="1">
              <a:spcBef>
                <a:spcPts val="1000"/>
              </a:spcBef>
            </a:pPr>
            <a:r>
              <a:rPr lang="en-CA" sz="2000" b="1" i="0">
                <a:solidFill>
                  <a:srgbClr val="536486"/>
                </a:solidFill>
                <a:effectLst/>
              </a:rPr>
              <a:t>Overconfidence</a:t>
            </a:r>
            <a:r>
              <a:rPr lang="en-CA" sz="2000" b="0" i="0">
                <a:solidFill>
                  <a:srgbClr val="536486"/>
                </a:solidFill>
                <a:effectLst/>
              </a:rPr>
              <a:t>: AI use may lead to an inflated sense of understanding.</a:t>
            </a:r>
          </a:p>
          <a:p>
            <a:pPr lvl="1">
              <a:spcBef>
                <a:spcPts val="1000"/>
              </a:spcBef>
            </a:pPr>
            <a:r>
              <a:rPr lang="en-CA" sz="2000" b="1" i="0">
                <a:solidFill>
                  <a:srgbClr val="536486"/>
                </a:solidFill>
                <a:effectLst/>
              </a:rPr>
              <a:t>Reducing the Desired Difficulty in Learning</a:t>
            </a:r>
            <a:r>
              <a:rPr lang="en-CA" sz="2000" b="0" i="0">
                <a:solidFill>
                  <a:srgbClr val="536486"/>
                </a:solidFill>
                <a:effectLst/>
              </a:rPr>
              <a:t>: Struggle fosters learning; AI can remove that challenge.</a:t>
            </a:r>
          </a:p>
          <a:p>
            <a:pPr lvl="1">
              <a:spcBef>
                <a:spcPts val="1000"/>
              </a:spcBef>
            </a:pPr>
            <a:r>
              <a:rPr lang="en-CA" sz="2000" b="1" i="0">
                <a:solidFill>
                  <a:srgbClr val="536486"/>
                </a:solidFill>
                <a:effectLst/>
              </a:rPr>
              <a:t>Decrease in Task Management Skills</a:t>
            </a:r>
            <a:r>
              <a:rPr lang="en-CA" sz="2000" b="0" i="0">
                <a:solidFill>
                  <a:srgbClr val="536486"/>
                </a:solidFill>
                <a:effectLst/>
              </a:rPr>
              <a:t>: Dependence on AI may weaken planning and organizational abilities.</a:t>
            </a:r>
            <a:br>
              <a:rPr lang="en-US"/>
            </a:br>
            <a:r>
              <a:rPr lang="en-US"/>
              <a:t> </a:t>
            </a:r>
          </a:p>
          <a:p>
            <a:pPr marL="0" indent="0" fontAlgn="base">
              <a:buNone/>
            </a:pPr>
            <a:endParaRPr lang="en-US"/>
          </a:p>
          <a:p>
            <a:pPr marL="0" indent="0">
              <a:buNone/>
            </a:pPr>
            <a:endParaRPr lang="en-CA"/>
          </a:p>
          <a:p>
            <a:pPr marL="457200" indent="-457200">
              <a:buFont typeface="+mj-lt"/>
              <a:buAutoNum type="arabicPeriod"/>
            </a:pPr>
            <a:endParaRPr lang="en-CA"/>
          </a:p>
          <a:p>
            <a:pPr marL="457200" indent="-457200">
              <a:buFont typeface="+mj-lt"/>
              <a:buAutoNum type="arabicPeriod"/>
            </a:pPr>
            <a:endParaRPr lang="en-CA"/>
          </a:p>
          <a:p>
            <a:pPr marL="172720" indent="-172720"/>
            <a:endParaRPr lang="en-CA"/>
          </a:p>
        </p:txBody>
      </p:sp>
      <p:sp>
        <p:nvSpPr>
          <p:cNvPr id="3" name="Slide Number Placeholder 2">
            <a:extLst>
              <a:ext uri="{FF2B5EF4-FFF2-40B4-BE49-F238E27FC236}">
                <a16:creationId xmlns:a16="http://schemas.microsoft.com/office/drawing/2014/main" id="{856C65B1-5FA4-D147-3069-CA276ABC57F5}"/>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13</a:t>
            </a:fld>
            <a:endParaRPr lang="en-CA"/>
          </a:p>
        </p:txBody>
      </p:sp>
    </p:spTree>
    <p:extLst>
      <p:ext uri="{BB962C8B-B14F-4D97-AF65-F5344CB8AC3E}">
        <p14:creationId xmlns:p14="http://schemas.microsoft.com/office/powerpoint/2010/main" val="422676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835489"/>
            <a:ext cx="11429998" cy="989849"/>
          </a:xfrm>
        </p:spPr>
        <p:txBody>
          <a:bodyPr/>
          <a:lstStyle/>
          <a:p>
            <a:r>
              <a:rPr lang="en-US">
                <a:latin typeface="Open Sans ExtraBold"/>
                <a:ea typeface="Open Sans ExtraBold"/>
                <a:cs typeface="Open Sans ExtraBold"/>
              </a:rPr>
              <a:t>Cognitive offloading</a:t>
            </a:r>
            <a:endParaRPr lang="en-US"/>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579345" y="1929047"/>
            <a:ext cx="6232272" cy="4631988"/>
          </a:xfrm>
        </p:spPr>
        <p:txBody>
          <a:bodyPr vert="horz" lIns="91440" tIns="45720" rIns="91440" bIns="45720" rtlCol="0" anchor="t">
            <a:normAutofit/>
          </a:bodyPr>
          <a:lstStyle/>
          <a:p>
            <a:pPr marL="0" indent="0">
              <a:buNone/>
            </a:pPr>
            <a:r>
              <a:rPr lang="en-US">
                <a:latin typeface="Open Sans"/>
                <a:ea typeface="Open Sans"/>
                <a:cs typeface="Open Sans"/>
              </a:rPr>
              <a:t>Gen AI is useful for your university academic work </a:t>
            </a:r>
            <a:r>
              <a:rPr lang="en-US" b="1">
                <a:latin typeface="Open Sans"/>
                <a:ea typeface="Open Sans"/>
                <a:cs typeface="Open Sans"/>
              </a:rPr>
              <a:t>if you stay engaged with the learning process</a:t>
            </a:r>
            <a:r>
              <a:rPr lang="en-US">
                <a:latin typeface="Open Sans"/>
                <a:ea typeface="Open Sans"/>
                <a:cs typeface="Open Sans"/>
              </a:rPr>
              <a:t>. It’s about balance: letting the tool assist without letting it take over. </a:t>
            </a:r>
            <a:endParaRPr lang="en-US"/>
          </a:p>
          <a:p>
            <a:pPr marL="0" indent="0">
              <a:buNone/>
            </a:pPr>
            <a:r>
              <a:rPr lang="en-US">
                <a:latin typeface="Open Sans"/>
                <a:ea typeface="Open Sans"/>
                <a:cs typeface="Open Sans"/>
              </a:rPr>
              <a:t>The </a:t>
            </a:r>
            <a:r>
              <a:rPr lang="en-US" u="sng">
                <a:latin typeface="Open Sans"/>
                <a:ea typeface="Open Sans"/>
                <a:cs typeface="Open Sans"/>
                <a:hlinkClick r:id="rId3"/>
              </a:rPr>
              <a:t>Centre for Learning Strategy Support</a:t>
            </a:r>
            <a:r>
              <a:rPr lang="en-US">
                <a:latin typeface="Open Sans"/>
                <a:ea typeface="Open Sans"/>
                <a:cs typeface="Open Sans"/>
              </a:rPr>
              <a:t> provides students with additional supports to help you identify and achieve your learning goals.</a:t>
            </a:r>
          </a:p>
          <a:p>
            <a:pPr marL="0" indent="0">
              <a:buNone/>
            </a:pPr>
            <a:r>
              <a:rPr lang="en-US">
                <a:latin typeface="Open Sans"/>
                <a:ea typeface="Open Sans"/>
                <a:cs typeface="Open Sans"/>
              </a:rPr>
              <a:t>Visit </a:t>
            </a:r>
            <a:r>
              <a:rPr lang="en-US">
                <a:latin typeface="Open Sans"/>
                <a:ea typeface="Open Sans"/>
                <a:cs typeface="Open Sans"/>
                <a:hlinkClick r:id="rId4"/>
              </a:rPr>
              <a:t>Student Life</a:t>
            </a:r>
            <a:r>
              <a:rPr lang="en-US">
                <a:latin typeface="Open Sans"/>
                <a:ea typeface="Open Sans"/>
                <a:cs typeface="Open Sans"/>
              </a:rPr>
              <a:t> for support using AI tools like ChatGPT and Microsoft Copilot for studying and academic work.</a:t>
            </a:r>
            <a:endParaRPr lang="en-US"/>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14</a:t>
            </a:fld>
            <a:endParaRPr lang="en-CA"/>
          </a:p>
        </p:txBody>
      </p:sp>
      <p:pic>
        <p:nvPicPr>
          <p:cNvPr id="4" name="Picture 3" descr="A person sitting on a couch looking at a computer&#10;&#10;AI-generated content may be incorrect.">
            <a:extLst>
              <a:ext uri="{FF2B5EF4-FFF2-40B4-BE49-F238E27FC236}">
                <a16:creationId xmlns:a16="http://schemas.microsoft.com/office/drawing/2014/main" id="{30E73F80-D160-D8C3-28B5-D6B2400F01FD}"/>
              </a:ext>
            </a:extLst>
          </p:cNvPr>
          <p:cNvPicPr>
            <a:picLocks noChangeAspect="1"/>
          </p:cNvPicPr>
          <p:nvPr/>
        </p:nvPicPr>
        <p:blipFill>
          <a:blip r:embed="rId5"/>
          <a:srcRect t="9573"/>
          <a:stretch/>
        </p:blipFill>
        <p:spPr>
          <a:xfrm>
            <a:off x="7488372" y="1617531"/>
            <a:ext cx="3420969" cy="4631988"/>
          </a:xfrm>
          <a:prstGeom prst="rect">
            <a:avLst/>
          </a:prstGeom>
        </p:spPr>
      </p:pic>
    </p:spTree>
    <p:extLst>
      <p:ext uri="{BB962C8B-B14F-4D97-AF65-F5344CB8AC3E}">
        <p14:creationId xmlns:p14="http://schemas.microsoft.com/office/powerpoint/2010/main" val="204220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877848"/>
            <a:ext cx="11429998" cy="989849"/>
          </a:xfrm>
        </p:spPr>
        <p:txBody>
          <a:bodyPr/>
          <a:lstStyle/>
          <a:p>
            <a:r>
              <a:rPr lang="en-US"/>
              <a:t>Self-awareness of impact on your learning </a:t>
            </a:r>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679775" y="1868140"/>
            <a:ext cx="8430637" cy="4384021"/>
          </a:xfrm>
        </p:spPr>
        <p:txBody>
          <a:bodyPr vert="horz" lIns="91440" tIns="45720" rIns="91440" bIns="45720" rtlCol="0" anchor="t">
            <a:normAutofit fontScale="25000" lnSpcReduction="20000"/>
          </a:bodyPr>
          <a:lstStyle/>
          <a:p>
            <a:pPr marL="0" indent="0" fontAlgn="base">
              <a:lnSpc>
                <a:spcPct val="120000"/>
              </a:lnSpc>
              <a:buNone/>
            </a:pPr>
            <a:r>
              <a:rPr lang="en-US" sz="8000" dirty="0">
                <a:latin typeface="Open Sans"/>
                <a:ea typeface="Open Sans"/>
                <a:cs typeface="Open Sans"/>
              </a:rPr>
              <a:t>If the use of </a:t>
            </a:r>
            <a:r>
              <a:rPr lang="en-US" sz="8000" err="1">
                <a:latin typeface="Open Sans"/>
                <a:ea typeface="Open Sans"/>
                <a:cs typeface="Open Sans"/>
              </a:rPr>
              <a:t>GenAI</a:t>
            </a:r>
            <a:r>
              <a:rPr lang="en-US" sz="8000" dirty="0">
                <a:latin typeface="Open Sans"/>
                <a:ea typeface="Open Sans"/>
                <a:cs typeface="Open Sans"/>
              </a:rPr>
              <a:t> is permitted by the course instructor for an assignment, before opening a </a:t>
            </a:r>
            <a:r>
              <a:rPr lang="en-US" sz="8000" err="1">
                <a:latin typeface="Open Sans"/>
                <a:ea typeface="Open Sans"/>
                <a:cs typeface="Open Sans"/>
              </a:rPr>
              <a:t>GenAI</a:t>
            </a:r>
            <a:r>
              <a:rPr lang="en-US" sz="8000" dirty="0">
                <a:latin typeface="Open Sans"/>
                <a:ea typeface="Open Sans"/>
                <a:cs typeface="Open Sans"/>
              </a:rPr>
              <a:t> tool, ask yourself:</a:t>
            </a:r>
            <a:endParaRPr lang="en-US"/>
          </a:p>
          <a:p>
            <a:pPr marL="0" indent="0" fontAlgn="base">
              <a:lnSpc>
                <a:spcPct val="120000"/>
              </a:lnSpc>
              <a:buNone/>
            </a:pPr>
            <a:r>
              <a:rPr lang="en-US" sz="8000" b="1" i="1" dirty="0">
                <a:latin typeface="Open Sans"/>
                <a:ea typeface="Open Sans"/>
                <a:cs typeface="Open Sans"/>
              </a:rPr>
              <a:t>What kind of thinking or skill development am I outsourcing here?  Am I missing out on valuable skills such as critical thinking and creativity that future employers will find valuable</a:t>
            </a:r>
            <a:r>
              <a:rPr lang="en-US" sz="8000" b="1" dirty="0">
                <a:latin typeface="Open Sans"/>
                <a:ea typeface="Open Sans"/>
                <a:cs typeface="Open Sans"/>
              </a:rPr>
              <a:t>?</a:t>
            </a:r>
            <a:r>
              <a:rPr lang="en-US" sz="8000" dirty="0">
                <a:latin typeface="Open Sans"/>
                <a:ea typeface="Open Sans"/>
                <a:cs typeface="Open Sans"/>
              </a:rPr>
              <a:t> </a:t>
            </a:r>
            <a:br>
              <a:rPr lang="en-US" sz="8000" dirty="0"/>
            </a:br>
            <a:endParaRPr lang="en-US" sz="8000"/>
          </a:p>
          <a:p>
            <a:pPr marL="518795" lvl="1" indent="-175895" fontAlgn="base">
              <a:lnSpc>
                <a:spcPct val="120000"/>
              </a:lnSpc>
            </a:pPr>
            <a:r>
              <a:rPr lang="en-US" sz="7800" dirty="0">
                <a:latin typeface="Open Sans"/>
                <a:ea typeface="Open Sans"/>
                <a:cs typeface="Open Sans"/>
              </a:rPr>
              <a:t>What is the goal of the task?  </a:t>
            </a:r>
          </a:p>
          <a:p>
            <a:pPr marL="518795" lvl="1" indent="-175895" fontAlgn="base">
              <a:lnSpc>
                <a:spcPct val="120000"/>
              </a:lnSpc>
            </a:pPr>
            <a:r>
              <a:rPr lang="en-US" sz="7800" dirty="0">
                <a:latin typeface="Open Sans"/>
                <a:ea typeface="Open Sans"/>
                <a:cs typeface="Open Sans"/>
              </a:rPr>
              <a:t>What do I hope to gain by using </a:t>
            </a:r>
            <a:r>
              <a:rPr lang="en-US" sz="7800" err="1">
                <a:latin typeface="Open Sans"/>
                <a:ea typeface="Open Sans"/>
                <a:cs typeface="Open Sans"/>
              </a:rPr>
              <a:t>GenAI</a:t>
            </a:r>
            <a:r>
              <a:rPr lang="en-US" sz="7800" dirty="0">
                <a:latin typeface="Open Sans"/>
                <a:ea typeface="Open Sans"/>
                <a:cs typeface="Open Sans"/>
              </a:rPr>
              <a:t>?  </a:t>
            </a:r>
          </a:p>
          <a:p>
            <a:pPr marL="518795" lvl="1" indent="-175895" fontAlgn="base">
              <a:lnSpc>
                <a:spcPct val="120000"/>
              </a:lnSpc>
            </a:pPr>
            <a:r>
              <a:rPr lang="en-US" sz="7800" dirty="0">
                <a:latin typeface="Open Sans"/>
                <a:ea typeface="Open Sans"/>
                <a:cs typeface="Open Sans"/>
              </a:rPr>
              <a:t>Will I still engage with the learning myself?  </a:t>
            </a:r>
          </a:p>
          <a:p>
            <a:pPr marL="518795" lvl="1" indent="-175895" fontAlgn="base">
              <a:lnSpc>
                <a:spcPct val="120000"/>
              </a:lnSpc>
            </a:pPr>
            <a:r>
              <a:rPr lang="en-US" sz="7800" dirty="0">
                <a:latin typeface="Open Sans"/>
                <a:ea typeface="Open Sans"/>
                <a:cs typeface="Open Sans"/>
              </a:rPr>
              <a:t>Will it provide flexible access to content or </a:t>
            </a:r>
            <a:br>
              <a:rPr lang="en-US" sz="7800" dirty="0"/>
            </a:br>
            <a:r>
              <a:rPr lang="en-US" sz="7800" dirty="0">
                <a:latin typeface="Open Sans"/>
                <a:ea typeface="Open Sans"/>
                <a:cs typeface="Open Sans"/>
              </a:rPr>
              <a:t>enhance/support my learning needs?</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15</a:t>
            </a:fld>
            <a:endParaRPr lang="en-CA"/>
          </a:p>
        </p:txBody>
      </p:sp>
      <p:pic>
        <p:nvPicPr>
          <p:cNvPr id="10" name="Graphic 9" descr="Warning with solid fill">
            <a:extLst>
              <a:ext uri="{FF2B5EF4-FFF2-40B4-BE49-F238E27FC236}">
                <a16:creationId xmlns:a16="http://schemas.microsoft.com/office/drawing/2014/main" id="{C4FE706E-E2CD-9333-21E8-98D93B8EC9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5255" y="4283363"/>
            <a:ext cx="1820093" cy="1820093"/>
          </a:xfrm>
          <a:prstGeom prst="rect">
            <a:avLst/>
          </a:prstGeom>
        </p:spPr>
      </p:pic>
    </p:spTree>
    <p:extLst>
      <p:ext uri="{BB962C8B-B14F-4D97-AF65-F5344CB8AC3E}">
        <p14:creationId xmlns:p14="http://schemas.microsoft.com/office/powerpoint/2010/main" val="19767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1085667"/>
            <a:ext cx="11429998" cy="989849"/>
          </a:xfrm>
        </p:spPr>
        <p:txBody>
          <a:bodyPr/>
          <a:lstStyle/>
          <a:p>
            <a:r>
              <a:rPr lang="en-US">
                <a:latin typeface="Open Sans ExtraBold"/>
                <a:ea typeface="Open Sans ExtraBold"/>
                <a:cs typeface="Open Sans ExtraBold"/>
              </a:rPr>
              <a:t>Three takeaways</a:t>
            </a:r>
            <a:endParaRPr lang="en-US"/>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547492" y="2474547"/>
            <a:ext cx="11086089" cy="4384021"/>
          </a:xfrm>
        </p:spPr>
        <p:txBody>
          <a:bodyPr>
            <a:normAutofit/>
          </a:bodyPr>
          <a:lstStyle/>
          <a:p>
            <a:pPr marL="457200" indent="-457200" fontAlgn="base">
              <a:buFont typeface="+mj-lt"/>
              <a:buAutoNum type="arabicPeriod"/>
            </a:pPr>
            <a:r>
              <a:rPr lang="en-US"/>
              <a:t>Always verify the accuracy and credibility of AI-generated content by cross-referencing with reliable sources to maintain academic integrity. </a:t>
            </a:r>
          </a:p>
          <a:p>
            <a:pPr marL="457200" indent="-457200" fontAlgn="base">
              <a:buFont typeface="+mj-lt"/>
              <a:buAutoNum type="arabicPeriod"/>
            </a:pPr>
            <a:r>
              <a:rPr lang="en-US"/>
              <a:t>Understand that AI tools can reinforce biases and oversimplifications, so critically assess and address any missing perspectives or complexities in the information. </a:t>
            </a:r>
          </a:p>
          <a:p>
            <a:pPr marL="457200" indent="-457200" fontAlgn="base">
              <a:buFont typeface="+mj-lt"/>
              <a:buAutoNum type="arabicPeriod"/>
            </a:pPr>
            <a:r>
              <a:rPr lang="en-US"/>
              <a:t>If you use AI tools to support your learning process, ensure you are thoughtful about cognitive off-loading and remain actively engaged in critically thinking about the material. </a:t>
            </a:r>
          </a:p>
          <a:p>
            <a:pPr marL="0" indent="0" fontAlgn="base">
              <a:buNone/>
            </a:pPr>
            <a:r>
              <a:rPr lang="en-US"/>
              <a:t> </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16</a:t>
            </a:fld>
            <a:endParaRPr lang="en-CA"/>
          </a:p>
        </p:txBody>
      </p:sp>
      <p:pic>
        <p:nvPicPr>
          <p:cNvPr id="4" name="Graphic 3" descr="Lights On with solid fill">
            <a:extLst>
              <a:ext uri="{FF2B5EF4-FFF2-40B4-BE49-F238E27FC236}">
                <a16:creationId xmlns:a16="http://schemas.microsoft.com/office/drawing/2014/main" id="{5DEAAC49-CDA7-6D7D-CC4E-631335B99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3100" y="604275"/>
            <a:ext cx="1428344" cy="1436041"/>
          </a:xfrm>
          <a:prstGeom prst="rect">
            <a:avLst/>
          </a:prstGeom>
        </p:spPr>
      </p:pic>
    </p:spTree>
    <p:extLst>
      <p:ext uri="{BB962C8B-B14F-4D97-AF65-F5344CB8AC3E}">
        <p14:creationId xmlns:p14="http://schemas.microsoft.com/office/powerpoint/2010/main" val="154903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6256" y="1408303"/>
            <a:ext cx="11429998" cy="989849"/>
          </a:xfrm>
        </p:spPr>
        <p:txBody>
          <a:bodyPr/>
          <a:lstStyle/>
          <a:p>
            <a:r>
              <a:rPr lang="en-US"/>
              <a:t>Read more</a:t>
            </a:r>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556675" y="2777702"/>
            <a:ext cx="11086089" cy="4384021"/>
          </a:xfrm>
        </p:spPr>
        <p:txBody>
          <a:bodyPr vert="horz" lIns="91440" tIns="45720" rIns="91440" bIns="45720" rtlCol="0" anchor="t">
            <a:normAutofit/>
          </a:bodyPr>
          <a:lstStyle/>
          <a:p>
            <a:pPr marL="172720" indent="-172720"/>
            <a:r>
              <a:rPr lang="en-US">
                <a:latin typeface="Open Sans"/>
                <a:ea typeface="Open Sans"/>
                <a:cs typeface="Open Sans"/>
              </a:rPr>
              <a:t> </a:t>
            </a:r>
            <a:r>
              <a:rPr lang="en-US" b="1" u="sng">
                <a:latin typeface="Open Sans"/>
                <a:ea typeface="Open Sans"/>
                <a:cs typeface="Open Sans"/>
                <a:hlinkClick r:id="rId3"/>
              </a:rPr>
              <a:t>Some harm considerations of LLMs</a:t>
            </a:r>
            <a:r>
              <a:rPr lang="en-US">
                <a:latin typeface="Open Sans"/>
                <a:ea typeface="Open Sans"/>
                <a:cs typeface="Open Sans"/>
                <a:hlinkClick r:id="rId3"/>
              </a:rPr>
              <a:t>.</a:t>
            </a:r>
            <a:r>
              <a:rPr lang="en-US">
                <a:latin typeface="Open Sans"/>
                <a:ea typeface="Open Sans"/>
                <a:cs typeface="Open Sans"/>
              </a:rPr>
              <a:t> (Queen’s University)</a:t>
            </a:r>
          </a:p>
          <a:p>
            <a:pPr marL="172720" indent="-172720"/>
            <a:r>
              <a:rPr lang="en-US">
                <a:latin typeface="Open Sans"/>
                <a:ea typeface="Open Sans"/>
                <a:cs typeface="Open Sans"/>
              </a:rPr>
              <a:t> </a:t>
            </a:r>
            <a:r>
              <a:rPr lang="en-US" b="1" u="sng">
                <a:latin typeface="Open Sans"/>
                <a:ea typeface="Open Sans"/>
                <a:cs typeface="Open Sans"/>
                <a:hlinkClick r:id="rId4"/>
              </a:rPr>
              <a:t>Equity, Diversity &amp; Inclusion in AI - Indigenous Perspectives</a:t>
            </a:r>
            <a:r>
              <a:rPr lang="en-US">
                <a:latin typeface="Open Sans"/>
                <a:ea typeface="Open Sans"/>
                <a:cs typeface="Open Sans"/>
                <a:hlinkClick r:id="rId4"/>
              </a:rPr>
              <a:t>.</a:t>
            </a:r>
            <a:r>
              <a:rPr lang="en-US">
                <a:latin typeface="Open Sans"/>
                <a:ea typeface="Open Sans"/>
                <a:cs typeface="Open Sans"/>
              </a:rPr>
              <a:t> (Canadian Institute for Advanced Research)</a:t>
            </a:r>
          </a:p>
          <a:p>
            <a:pPr marL="172720" indent="-172720"/>
            <a:r>
              <a:rPr lang="en-US">
                <a:latin typeface="Open Sans"/>
                <a:ea typeface="Open Sans"/>
                <a:cs typeface="Open Sans"/>
              </a:rPr>
              <a:t> </a:t>
            </a:r>
            <a:r>
              <a:rPr lang="en-US" b="1" u="sng">
                <a:latin typeface="Open Sans"/>
                <a:ea typeface="Open Sans"/>
                <a:cs typeface="Open Sans"/>
                <a:hlinkClick r:id="rId5"/>
              </a:rPr>
              <a:t>Ethical Considerations for Using Generative AI</a:t>
            </a:r>
            <a:r>
              <a:rPr lang="en-US">
                <a:latin typeface="Open Sans"/>
                <a:ea typeface="Open Sans"/>
                <a:cs typeface="Open Sans"/>
                <a:hlinkClick r:id="rId5"/>
              </a:rPr>
              <a:t>.</a:t>
            </a:r>
            <a:r>
              <a:rPr lang="en-US">
                <a:latin typeface="Open Sans"/>
                <a:ea typeface="Open Sans"/>
                <a:cs typeface="Open Sans"/>
              </a:rPr>
              <a:t> (University of Alberta)</a:t>
            </a:r>
          </a:p>
          <a:p>
            <a:pPr marL="172720" indent="-172720"/>
            <a:endParaRPr lang="en-US">
              <a:latin typeface="Open Sans"/>
              <a:ea typeface="Open Sans"/>
              <a:cs typeface="Open Sans"/>
            </a:endParaRP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17</a:t>
            </a:fld>
            <a:endParaRPr lang="en-CA"/>
          </a:p>
        </p:txBody>
      </p:sp>
    </p:spTree>
    <p:extLst>
      <p:ext uri="{BB962C8B-B14F-4D97-AF65-F5344CB8AC3E}">
        <p14:creationId xmlns:p14="http://schemas.microsoft.com/office/powerpoint/2010/main" val="93903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7268-E14A-2FDD-6D23-7E880BA54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A764E-B552-0270-B153-BE2491B82933}"/>
              </a:ext>
            </a:extLst>
          </p:cNvPr>
          <p:cNvSpPr>
            <a:spLocks noGrp="1"/>
          </p:cNvSpPr>
          <p:nvPr>
            <p:ph type="title"/>
          </p:nvPr>
        </p:nvSpPr>
        <p:spPr>
          <a:xfrm>
            <a:off x="386256" y="1061461"/>
            <a:ext cx="11429998" cy="989849"/>
          </a:xfrm>
        </p:spPr>
        <p:txBody>
          <a:bodyPr/>
          <a:lstStyle/>
          <a:p>
            <a:r>
              <a:rPr lang="en-US" dirty="0">
                <a:latin typeface="Open Sans ExtraBold"/>
                <a:ea typeface="Open Sans ExtraBold"/>
                <a:cs typeface="Open Sans ExtraBold"/>
              </a:rPr>
              <a:t>Acknowledgements</a:t>
            </a:r>
            <a:endParaRPr lang="en-US" dirty="0"/>
          </a:p>
        </p:txBody>
      </p:sp>
      <p:sp>
        <p:nvSpPr>
          <p:cNvPr id="5" name="Slide Number Placeholder 4">
            <a:extLst>
              <a:ext uri="{FF2B5EF4-FFF2-40B4-BE49-F238E27FC236}">
                <a16:creationId xmlns:a16="http://schemas.microsoft.com/office/drawing/2014/main" id="{3AF0BBFC-2E8A-9557-59EB-F256C15518AE}"/>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18</a:t>
            </a:fld>
            <a:endParaRPr lang="en-CA"/>
          </a:p>
        </p:txBody>
      </p:sp>
      <p:sp>
        <p:nvSpPr>
          <p:cNvPr id="6" name="Rectangle 3">
            <a:extLst>
              <a:ext uri="{FF2B5EF4-FFF2-40B4-BE49-F238E27FC236}">
                <a16:creationId xmlns:a16="http://schemas.microsoft.com/office/drawing/2014/main" id="{BD8ADF65-E772-9B43-CC23-E1B4814227BD}"/>
              </a:ext>
            </a:extLst>
          </p:cNvPr>
          <p:cNvSpPr>
            <a:spLocks noChangeArrowheads="1"/>
          </p:cNvSpPr>
          <p:nvPr/>
        </p:nvSpPr>
        <p:spPr bwMode="auto">
          <a:xfrm>
            <a:off x="386256" y="2045497"/>
            <a:ext cx="2409634"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73540"/>
                </a:solidFill>
                <a:effectLst/>
                <a:latin typeface="Lato Extended"/>
              </a:rPr>
              <a:t>  </a:t>
            </a:r>
            <a:r>
              <a:rPr kumimoji="0" lang="en-US" altLang="en-US" sz="4300" b="0" i="0" u="none" strike="noStrike" cap="none" normalizeH="0" baseline="0" dirty="0">
                <a:ln>
                  <a:noFill/>
                </a:ln>
                <a:solidFill>
                  <a:srgbClr val="273540"/>
                </a:solidFill>
                <a:effectLst/>
                <a:latin typeface="Lato Extended"/>
              </a:rPr>
              <a:t>              </a:t>
            </a:r>
            <a:r>
              <a:rPr kumimoji="0" lang="en-US" altLang="en-US" sz="1100" b="0" i="0" u="none" strike="noStrike" cap="none" normalizeH="0" baseline="0" dirty="0">
                <a:ln>
                  <a:noFill/>
                </a:ln>
                <a:solidFill>
                  <a:srgbClr val="273540"/>
                </a:solidFill>
                <a:effectLst/>
                <a:latin typeface="Lato Extended"/>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273540"/>
              </a:solidFill>
              <a:latin typeface="Lato Extend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5D00B802-EAB7-94BF-1B26-6661B2611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959" y="3790913"/>
            <a:ext cx="1437440" cy="4802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6D8EB0-C732-6CB2-DF88-F24AC47FC84B}"/>
              </a:ext>
            </a:extLst>
          </p:cNvPr>
          <p:cNvSpPr txBox="1"/>
          <p:nvPr/>
        </p:nvSpPr>
        <p:spPr>
          <a:xfrm>
            <a:off x="386290" y="1714823"/>
            <a:ext cx="11374819" cy="2800767"/>
          </a:xfrm>
          <a:prstGeom prst="rect">
            <a:avLst/>
          </a:prstGeom>
          <a:noFill/>
        </p:spPr>
        <p:txBody>
          <a:bodyPr wrap="square" lIns="91440" tIns="45720" rIns="91440" bIns="45720" anchor="t">
            <a:spAutoFit/>
          </a:bodyPr>
          <a:lstStyle/>
          <a:p>
            <a:r>
              <a:rPr lang="en-US" sz="2000" dirty="0">
                <a:solidFill>
                  <a:srgbClr val="273540"/>
                </a:solidFill>
                <a:ea typeface="+mn-lt"/>
                <a:cs typeface="+mn-lt"/>
              </a:rPr>
              <a:t>This project was funded by the Office of </a:t>
            </a:r>
            <a:r>
              <a:rPr lang="en-US" sz="2000" b="0" i="0" dirty="0">
                <a:solidFill>
                  <a:srgbClr val="273540"/>
                </a:solidFill>
                <a:effectLst/>
                <a:ea typeface="+mn-lt"/>
                <a:cs typeface="+mn-lt"/>
              </a:rPr>
              <a:t>the </a:t>
            </a:r>
            <a:r>
              <a:rPr lang="en-US" sz="2000" dirty="0">
                <a:solidFill>
                  <a:srgbClr val="273540"/>
                </a:solidFill>
                <a:ea typeface="+mn-lt"/>
                <a:cs typeface="+mn-lt"/>
              </a:rPr>
              <a:t>Vice-Provost, Innovations </a:t>
            </a:r>
            <a:r>
              <a:rPr lang="en-US" sz="2000" b="0" i="0" dirty="0">
                <a:solidFill>
                  <a:srgbClr val="273540"/>
                </a:solidFill>
                <a:effectLst/>
                <a:ea typeface="+mn-lt"/>
                <a:cs typeface="+mn-lt"/>
              </a:rPr>
              <a:t>in </a:t>
            </a:r>
            <a:r>
              <a:rPr lang="en-US" sz="2000" dirty="0">
                <a:solidFill>
                  <a:srgbClr val="273540"/>
                </a:solidFill>
                <a:ea typeface="+mn-lt"/>
                <a:cs typeface="+mn-lt"/>
              </a:rPr>
              <a:t>Undergraduate Education</a:t>
            </a:r>
            <a:r>
              <a:rPr lang="en-US" sz="2000" b="0" i="0" dirty="0">
                <a:solidFill>
                  <a:srgbClr val="273540"/>
                </a:solidFill>
                <a:effectLst/>
                <a:ea typeface="+mn-lt"/>
                <a:cs typeface="+mn-lt"/>
              </a:rPr>
              <a:t>, </a:t>
            </a:r>
            <a:r>
              <a:rPr lang="en-US" sz="2000" dirty="0">
                <a:solidFill>
                  <a:srgbClr val="273540"/>
                </a:solidFill>
                <a:ea typeface="+mn-lt"/>
                <a:cs typeface="+mn-lt"/>
              </a:rPr>
              <a:t>University of Toronto. </a:t>
            </a:r>
            <a:endParaRPr lang="en-US" dirty="0"/>
          </a:p>
          <a:p>
            <a:endParaRPr lang="en-CA"/>
          </a:p>
          <a:p>
            <a:r>
              <a:rPr lang="en-US" sz="2000" dirty="0">
                <a:solidFill>
                  <a:srgbClr val="273540"/>
                </a:solidFill>
                <a:ea typeface="+mn-lt"/>
                <a:cs typeface="+mn-lt"/>
              </a:rPr>
              <a:t>The content has been developed by Digital Learning Innovation</a:t>
            </a:r>
            <a:r>
              <a:rPr lang="en-US" sz="2000" b="0" i="0" dirty="0">
                <a:solidFill>
                  <a:srgbClr val="273540"/>
                </a:solidFill>
                <a:effectLst/>
                <a:ea typeface="+mn-lt"/>
                <a:cs typeface="+mn-lt"/>
              </a:rPr>
              <a:t>, </a:t>
            </a:r>
            <a:r>
              <a:rPr lang="en-US" sz="2000" dirty="0">
                <a:solidFill>
                  <a:srgbClr val="273540"/>
                </a:solidFill>
                <a:ea typeface="+mn-lt"/>
                <a:cs typeface="+mn-lt"/>
              </a:rPr>
              <a:t>Information Technology Services in consultation with </a:t>
            </a:r>
            <a:r>
              <a:rPr lang="en-US" sz="2000" b="0" i="0" dirty="0">
                <a:solidFill>
                  <a:srgbClr val="273540"/>
                </a:solidFill>
                <a:effectLst/>
                <a:ea typeface="+mn-lt"/>
                <a:cs typeface="+mn-lt"/>
              </a:rPr>
              <a:t>the </a:t>
            </a:r>
            <a:r>
              <a:rPr lang="en-US" sz="2000" dirty="0">
                <a:solidFill>
                  <a:srgbClr val="273540"/>
                </a:solidFill>
                <a:ea typeface="+mn-lt"/>
                <a:cs typeface="+mn-lt"/>
              </a:rPr>
              <a:t>Centre for Teaching Support &amp; Innovation</a:t>
            </a:r>
            <a:r>
              <a:rPr lang="en-US" sz="2000" b="0" i="0" dirty="0">
                <a:solidFill>
                  <a:srgbClr val="273540"/>
                </a:solidFill>
                <a:effectLst/>
                <a:ea typeface="+mn-lt"/>
                <a:cs typeface="+mn-lt"/>
              </a:rPr>
              <a:t>, the </a:t>
            </a:r>
            <a:r>
              <a:rPr lang="en-US" sz="2000" dirty="0">
                <a:solidFill>
                  <a:srgbClr val="273540"/>
                </a:solidFill>
                <a:ea typeface="+mn-lt"/>
                <a:cs typeface="+mn-lt"/>
              </a:rPr>
              <a:t>University of Toronto Libraries and Student Life</a:t>
            </a:r>
            <a:r>
              <a:rPr lang="en-US" sz="2000" b="0" i="0" dirty="0">
                <a:solidFill>
                  <a:srgbClr val="273540"/>
                </a:solidFill>
                <a:effectLst/>
                <a:ea typeface="+mn-lt"/>
                <a:cs typeface="+mn-lt"/>
              </a:rPr>
              <a:t>.</a:t>
            </a:r>
            <a:endParaRPr lang="en-US" dirty="0">
              <a:solidFill>
                <a:srgbClr val="273540"/>
              </a:solidFill>
              <a:ea typeface="+mn-lt"/>
              <a:cs typeface="+mn-lt"/>
            </a:endParaRPr>
          </a:p>
          <a:p>
            <a:endParaRPr lang="en-CA"/>
          </a:p>
          <a:p>
            <a:r>
              <a:rPr lang="en-US" sz="2000" dirty="0">
                <a:solidFill>
                  <a:srgbClr val="273540"/>
                </a:solidFill>
                <a:ea typeface="+mn-lt"/>
                <a:cs typeface="+mn-lt"/>
              </a:rPr>
              <a:t>This resource is licensed for</a:t>
            </a:r>
            <a:r>
              <a:rPr lang="en-US" sz="2000" b="0" i="0" dirty="0">
                <a:solidFill>
                  <a:srgbClr val="273540"/>
                </a:solidFill>
                <a:effectLst/>
                <a:ea typeface="+mn-lt"/>
                <a:cs typeface="+mn-lt"/>
              </a:rPr>
              <a:t> use </a:t>
            </a:r>
            <a:r>
              <a:rPr lang="en-US" sz="2000" dirty="0">
                <a:solidFill>
                  <a:srgbClr val="273540"/>
                </a:solidFill>
                <a:ea typeface="+mn-lt"/>
                <a:cs typeface="+mn-lt"/>
              </a:rPr>
              <a:t>under </a:t>
            </a:r>
            <a:r>
              <a:rPr lang="en-US" sz="2000" dirty="0">
                <a:solidFill>
                  <a:srgbClr val="37797B"/>
                </a:solidFill>
                <a:ea typeface="+mn-lt"/>
                <a:cs typeface="+mn-lt"/>
                <a:hlinkClick r:id="rId4"/>
              </a:rPr>
              <a:t>CC BY-NC</a:t>
            </a:r>
            <a:r>
              <a:rPr lang="en-US" sz="2000" b="0" i="0" dirty="0">
                <a:solidFill>
                  <a:srgbClr val="273540"/>
                </a:solidFill>
                <a:effectLst/>
                <a:ea typeface="+mn-lt"/>
                <a:cs typeface="+mn-lt"/>
              </a:rPr>
              <a:t>.</a:t>
            </a:r>
            <a:endParaRPr lang="en-US" dirty="0">
              <a:solidFill>
                <a:srgbClr val="273540"/>
              </a:solidFill>
              <a:ea typeface="+mn-lt"/>
              <a:cs typeface="+mn-lt"/>
            </a:endParaRPr>
          </a:p>
          <a:p>
            <a:pPr algn="l"/>
            <a:endParaRPr lang="en-US" altLang="en-US" sz="2000" b="0" i="0" dirty="0">
              <a:solidFill>
                <a:srgbClr val="27354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396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70417-15D3-9889-3F3B-54E5175A5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8A1E0-575D-A1B1-2066-CD8347C5D4E4}"/>
              </a:ext>
            </a:extLst>
          </p:cNvPr>
          <p:cNvSpPr>
            <a:spLocks noGrp="1"/>
          </p:cNvSpPr>
          <p:nvPr>
            <p:ph type="title"/>
          </p:nvPr>
        </p:nvSpPr>
        <p:spPr>
          <a:xfrm>
            <a:off x="381001" y="725130"/>
            <a:ext cx="11429998" cy="989849"/>
          </a:xfrm>
        </p:spPr>
        <p:txBody>
          <a:bodyPr>
            <a:normAutofit/>
          </a:bodyPr>
          <a:lstStyle/>
          <a:p>
            <a:r>
              <a:rPr lang="en-US"/>
              <a:t>Keeping academic integrity top of mind </a:t>
            </a:r>
            <a:endParaRPr lang="en-CA"/>
          </a:p>
        </p:txBody>
      </p:sp>
      <p:sp>
        <p:nvSpPr>
          <p:cNvPr id="3" name="Content Placeholder 2">
            <a:extLst>
              <a:ext uri="{FF2B5EF4-FFF2-40B4-BE49-F238E27FC236}">
                <a16:creationId xmlns:a16="http://schemas.microsoft.com/office/drawing/2014/main" id="{EB2C2788-777E-74CA-BCC1-2FEF0239E0A3}"/>
              </a:ext>
            </a:extLst>
          </p:cNvPr>
          <p:cNvSpPr>
            <a:spLocks noGrp="1"/>
          </p:cNvSpPr>
          <p:nvPr>
            <p:ph idx="1"/>
          </p:nvPr>
        </p:nvSpPr>
        <p:spPr>
          <a:xfrm>
            <a:off x="380999" y="1983929"/>
            <a:ext cx="11429999" cy="2891135"/>
          </a:xfrm>
        </p:spPr>
        <p:txBody>
          <a:bodyPr>
            <a:normAutofit/>
          </a:bodyPr>
          <a:lstStyle/>
          <a:p>
            <a:pPr marL="0" indent="0" fontAlgn="base">
              <a:buNone/>
            </a:pPr>
            <a:r>
              <a:rPr lang="en-US"/>
              <a:t>“Undergraduate and graduate students may use </a:t>
            </a:r>
            <a:r>
              <a:rPr lang="en-US" err="1"/>
              <a:t>GenAI</a:t>
            </a:r>
            <a:r>
              <a:rPr lang="en-US"/>
              <a:t> tools as learning aids, for example, to summarize information or test their understanding of a topic. These tools should be used in a manner similar to consulting library books, online sources, peers, or a tutor. Such uses are generally acceptable even if an instructor has stated that AI tools are not otherwise permitted in the course. These uses typically do not need to be cited or disclosed.”</a:t>
            </a:r>
          </a:p>
          <a:p>
            <a:pPr marL="0" indent="0" algn="r" fontAlgn="base">
              <a:buNone/>
            </a:pPr>
            <a:r>
              <a:rPr lang="en-US" sz="1600" i="1"/>
              <a:t>(</a:t>
            </a:r>
            <a:r>
              <a:rPr lang="en-US" sz="1600" i="1" u="sng">
                <a:hlinkClick r:id="rId3"/>
              </a:rPr>
              <a:t>Office of the Vice-Provost, Innovations in Undergraduate Education: </a:t>
            </a:r>
            <a:r>
              <a:rPr lang="en-US" sz="1600"/>
              <a:t> </a:t>
            </a:r>
            <a:br>
              <a:rPr lang="en-US" sz="1600"/>
            </a:br>
            <a:r>
              <a:rPr lang="en-US" sz="1600" i="1" u="sng"/>
              <a:t>FAQs on </a:t>
            </a:r>
            <a:r>
              <a:rPr lang="en-US" sz="1600" i="1" u="sng" err="1"/>
              <a:t>GenAI</a:t>
            </a:r>
            <a:r>
              <a:rPr lang="en-US" sz="1600" i="1" u="sng"/>
              <a:t> in the Classroom,</a:t>
            </a:r>
            <a:r>
              <a:rPr lang="en-US" sz="1600" i="1"/>
              <a:t> 2024)</a:t>
            </a:r>
            <a:r>
              <a:rPr lang="en-US" sz="1600"/>
              <a:t> </a:t>
            </a:r>
          </a:p>
          <a:p>
            <a:pPr marL="0" indent="0" fontAlgn="base">
              <a:buNone/>
            </a:pPr>
            <a:endParaRPr lang="en-US" b="1"/>
          </a:p>
        </p:txBody>
      </p:sp>
      <p:sp>
        <p:nvSpPr>
          <p:cNvPr id="5" name="Slide Number Placeholder 4">
            <a:extLst>
              <a:ext uri="{FF2B5EF4-FFF2-40B4-BE49-F238E27FC236}">
                <a16:creationId xmlns:a16="http://schemas.microsoft.com/office/drawing/2014/main" id="{554674F4-7E41-2834-530D-30527D38397F}"/>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2</a:t>
            </a:fld>
            <a:endParaRPr lang="en-CA"/>
          </a:p>
        </p:txBody>
      </p:sp>
      <p:sp>
        <p:nvSpPr>
          <p:cNvPr id="4" name="Rectangle 3">
            <a:extLst>
              <a:ext uri="{FF2B5EF4-FFF2-40B4-BE49-F238E27FC236}">
                <a16:creationId xmlns:a16="http://schemas.microsoft.com/office/drawing/2014/main" id="{4188B217-E6CB-9F94-E267-9A447C1818AB}"/>
              </a:ext>
            </a:extLst>
          </p:cNvPr>
          <p:cNvSpPr/>
          <p:nvPr/>
        </p:nvSpPr>
        <p:spPr>
          <a:xfrm>
            <a:off x="380998" y="5210431"/>
            <a:ext cx="11429999" cy="1214142"/>
          </a:xfrm>
          <a:prstGeom prst="rect">
            <a:avLst/>
          </a:prstGeom>
          <a:solidFill>
            <a:schemeClr val="bg1">
              <a:lumMod val="95000"/>
            </a:schemeClr>
          </a:solidFill>
          <a:ln w="12700">
            <a:solidFill>
              <a:schemeClr val="tx1"/>
            </a:solidFill>
          </a:ln>
        </p:spPr>
        <p:txBody>
          <a:bodyPr wrap="square" lIns="144000" tIns="144000" rIns="144000" bIns="144000">
            <a:spAutoFit/>
          </a:bodyPr>
          <a:lstStyle/>
          <a:p>
            <a:pPr fontAlgn="base"/>
            <a:r>
              <a:rPr lang="en-US" sz="2000">
                <a:latin typeface="Open Sans" panose="020B0606030504020204" pitchFamily="34" charset="0"/>
                <a:ea typeface="Open Sans" panose="020B0606030504020204" pitchFamily="34" charset="0"/>
                <a:cs typeface="Open Sans" panose="020B0606030504020204" pitchFamily="34" charset="0"/>
              </a:rPr>
              <a:t>However, it is recommended that if you have any questions or doubts about whether you should use </a:t>
            </a:r>
            <a:r>
              <a:rPr lang="en-US" sz="2000" err="1">
                <a:latin typeface="Open Sans" panose="020B0606030504020204" pitchFamily="34" charset="0"/>
                <a:ea typeface="Open Sans" panose="020B0606030504020204" pitchFamily="34" charset="0"/>
                <a:cs typeface="Open Sans" panose="020B0606030504020204" pitchFamily="34" charset="0"/>
              </a:rPr>
              <a:t>GenAI</a:t>
            </a:r>
            <a:r>
              <a:rPr lang="en-US" sz="2000">
                <a:latin typeface="Open Sans" panose="020B0606030504020204" pitchFamily="34" charset="0"/>
                <a:ea typeface="Open Sans" panose="020B0606030504020204" pitchFamily="34" charset="0"/>
                <a:cs typeface="Open Sans" panose="020B0606030504020204" pitchFamily="34" charset="0"/>
              </a:rPr>
              <a:t> in your assignments or other academic work, beyond use as described above, always contact your course instructor or graduate supervisor for clarification. </a:t>
            </a:r>
          </a:p>
        </p:txBody>
      </p:sp>
    </p:spTree>
    <p:extLst>
      <p:ext uri="{BB962C8B-B14F-4D97-AF65-F5344CB8AC3E}">
        <p14:creationId xmlns:p14="http://schemas.microsoft.com/office/powerpoint/2010/main" val="428758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951103"/>
            <a:ext cx="11429998" cy="989849"/>
          </a:xfrm>
        </p:spPr>
        <p:txBody>
          <a:bodyPr>
            <a:normAutofit/>
          </a:bodyPr>
          <a:lstStyle/>
          <a:p>
            <a:r>
              <a:rPr lang="en-US"/>
              <a:t>Your responsibility: accuracy and fact-checking </a:t>
            </a:r>
            <a:endParaRPr lang="en-CA"/>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635876" y="2124882"/>
            <a:ext cx="6239435" cy="4846958"/>
          </a:xfrm>
        </p:spPr>
        <p:txBody>
          <a:bodyPr vert="horz" lIns="91440" tIns="45720" rIns="91440" bIns="45720" rtlCol="0" anchor="t">
            <a:normAutofit/>
          </a:bodyPr>
          <a:lstStyle/>
          <a:p>
            <a:pPr marL="0" indent="0" fontAlgn="base">
              <a:buNone/>
            </a:pPr>
            <a:r>
              <a:rPr lang="en-US" err="1">
                <a:latin typeface="Open Sans"/>
                <a:ea typeface="Open Sans"/>
                <a:cs typeface="Open Sans"/>
              </a:rPr>
              <a:t>GenAI</a:t>
            </a:r>
            <a:r>
              <a:rPr lang="en-US">
                <a:latin typeface="Open Sans"/>
                <a:ea typeface="Open Sans"/>
                <a:cs typeface="Open Sans"/>
              </a:rPr>
              <a:t> tools, such as ChatGPT or Copilot generate text by identifying and reproducing patterns in large datasets, they do not possess a factual understanding of the world.</a:t>
            </a:r>
          </a:p>
          <a:p>
            <a:pPr marL="0" indent="0" fontAlgn="base">
              <a:buNone/>
            </a:pPr>
            <a:r>
              <a:rPr lang="en-US">
                <a:latin typeface="Open Sans"/>
                <a:ea typeface="Open Sans"/>
                <a:cs typeface="Open Sans"/>
              </a:rPr>
              <a:t>Because of this, </a:t>
            </a:r>
            <a:r>
              <a:rPr lang="en-US" err="1">
                <a:latin typeface="Open Sans"/>
                <a:ea typeface="Open Sans"/>
                <a:cs typeface="Open Sans"/>
              </a:rPr>
              <a:t>GenAI</a:t>
            </a:r>
            <a:r>
              <a:rPr lang="en-US">
                <a:latin typeface="Open Sans"/>
                <a:ea typeface="Open Sans"/>
                <a:cs typeface="Open Sans"/>
              </a:rPr>
              <a:t> tools are prone to produce: </a:t>
            </a:r>
          </a:p>
          <a:p>
            <a:pPr marL="172720" indent="-172720" fontAlgn="base"/>
            <a:r>
              <a:rPr lang="en-US"/>
              <a:t>Inaccurate or outdated information </a:t>
            </a:r>
          </a:p>
          <a:p>
            <a:pPr marL="172720" indent="-172720" fontAlgn="base"/>
            <a:r>
              <a:rPr lang="en-US"/>
              <a:t>Fabricated references or statistics </a:t>
            </a:r>
          </a:p>
          <a:p>
            <a:pPr marL="172720" indent="-172720" fontAlgn="base"/>
            <a:r>
              <a:rPr lang="en-US"/>
              <a:t>Responses based on biased or unverified sources </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3</a:t>
            </a:fld>
            <a:endParaRPr lang="en-CA"/>
          </a:p>
        </p:txBody>
      </p:sp>
      <p:sp>
        <p:nvSpPr>
          <p:cNvPr id="6" name="AutoShape 4" descr="icture 1505100301, Picture, Picture, Picture"/>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836" y="2413834"/>
            <a:ext cx="4484950" cy="2936147"/>
          </a:xfrm>
          <a:prstGeom prst="rect">
            <a:avLst/>
          </a:prstGeom>
        </p:spPr>
      </p:pic>
    </p:spTree>
    <p:extLst>
      <p:ext uri="{BB962C8B-B14F-4D97-AF65-F5344CB8AC3E}">
        <p14:creationId xmlns:p14="http://schemas.microsoft.com/office/powerpoint/2010/main" val="90066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36177" y="996699"/>
            <a:ext cx="11429998" cy="989849"/>
          </a:xfrm>
        </p:spPr>
        <p:txBody>
          <a:bodyPr>
            <a:normAutofit/>
          </a:bodyPr>
          <a:lstStyle/>
          <a:p>
            <a:r>
              <a:rPr lang="en-US"/>
              <a:t>HALLUCINATIONS and More</a:t>
            </a:r>
            <a:endParaRPr lang="en-CA"/>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748553" y="2179289"/>
            <a:ext cx="10140299" cy="4889811"/>
          </a:xfrm>
        </p:spPr>
        <p:txBody>
          <a:bodyPr vert="horz" lIns="91440" tIns="45720" rIns="91440" bIns="45720" rtlCol="0" anchor="t">
            <a:normAutofit/>
          </a:bodyPr>
          <a:lstStyle/>
          <a:p>
            <a:pPr marL="0" indent="0" fontAlgn="base">
              <a:buNone/>
            </a:pPr>
            <a:r>
              <a:rPr lang="en-US">
                <a:latin typeface="Open Sans"/>
                <a:ea typeface="Open Sans"/>
                <a:cs typeface="Open Sans"/>
              </a:rPr>
              <a:t>Incorrect or misleading AI responses  — often referred to as </a:t>
            </a:r>
            <a:r>
              <a:rPr lang="en-US" b="1">
                <a:latin typeface="Open Sans"/>
                <a:ea typeface="Open Sans"/>
                <a:cs typeface="Open Sans"/>
              </a:rPr>
              <a:t>hallucinations</a:t>
            </a:r>
            <a:r>
              <a:rPr lang="en-US">
                <a:latin typeface="Open Sans"/>
                <a:ea typeface="Open Sans"/>
                <a:cs typeface="Open Sans"/>
              </a:rPr>
              <a:t> — occur when information generated is either entirely false, partially fabricated, or misleadingly framed. </a:t>
            </a:r>
          </a:p>
          <a:p>
            <a:pPr marL="0" indent="0" fontAlgn="base">
              <a:buNone/>
            </a:pPr>
            <a:r>
              <a:rPr lang="en-US">
                <a:latin typeface="Open Sans"/>
                <a:ea typeface="Open Sans"/>
                <a:cs typeface="Open Sans"/>
              </a:rPr>
              <a:t>In some cases, </a:t>
            </a:r>
            <a:r>
              <a:rPr lang="en-US" b="1">
                <a:latin typeface="Open Sans"/>
                <a:ea typeface="Open Sans"/>
                <a:cs typeface="Open Sans"/>
              </a:rPr>
              <a:t>misinformation </a:t>
            </a:r>
            <a:r>
              <a:rPr lang="en-US">
                <a:latin typeface="Open Sans"/>
                <a:ea typeface="Open Sans"/>
                <a:cs typeface="Open Sans"/>
              </a:rPr>
              <a:t>(false information shared without harmful intent) or </a:t>
            </a:r>
            <a:r>
              <a:rPr lang="en-US" b="1">
                <a:latin typeface="Open Sans"/>
                <a:ea typeface="Open Sans"/>
                <a:cs typeface="Open Sans"/>
              </a:rPr>
              <a:t>disinformation </a:t>
            </a:r>
            <a:r>
              <a:rPr lang="en-US">
                <a:latin typeface="Open Sans"/>
                <a:ea typeface="Open Sans"/>
                <a:cs typeface="Open Sans"/>
              </a:rPr>
              <a:t>(false information with the intent to deceive) can also be embedded into responses based on the nature of the data the AI was trained on. </a:t>
            </a:r>
          </a:p>
          <a:p>
            <a:pPr marL="0" indent="0" fontAlgn="base">
              <a:buNone/>
            </a:pPr>
            <a:endParaRPr lang="en-US"/>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4</a:t>
            </a:fld>
            <a:endParaRPr lang="en-CA"/>
          </a:p>
        </p:txBody>
      </p:sp>
      <p:sp>
        <p:nvSpPr>
          <p:cNvPr id="6" name="AutoShape 4" descr="icture 1505100301, Picture, Picture, Picture"/>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Graphic 3" descr="Clipboard Mixed with solid fill">
            <a:extLst>
              <a:ext uri="{FF2B5EF4-FFF2-40B4-BE49-F238E27FC236}">
                <a16:creationId xmlns:a16="http://schemas.microsoft.com/office/drawing/2014/main" id="{DC9BCEB4-0BE5-23FF-81C8-5FA6042527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5641" y="4907906"/>
            <a:ext cx="1603842" cy="1643758"/>
          </a:xfrm>
          <a:prstGeom prst="rect">
            <a:avLst/>
          </a:prstGeom>
        </p:spPr>
      </p:pic>
    </p:spTree>
    <p:extLst>
      <p:ext uri="{BB962C8B-B14F-4D97-AF65-F5344CB8AC3E}">
        <p14:creationId xmlns:p14="http://schemas.microsoft.com/office/powerpoint/2010/main" val="77391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843D-1C7B-3222-A9EE-8B00C85301D3}"/>
              </a:ext>
            </a:extLst>
          </p:cNvPr>
          <p:cNvSpPr>
            <a:spLocks noGrp="1"/>
          </p:cNvSpPr>
          <p:nvPr>
            <p:ph type="title"/>
          </p:nvPr>
        </p:nvSpPr>
        <p:spPr>
          <a:xfrm>
            <a:off x="381001" y="1003655"/>
            <a:ext cx="11429998" cy="989849"/>
          </a:xfrm>
        </p:spPr>
        <p:txBody>
          <a:bodyPr/>
          <a:lstStyle/>
          <a:p>
            <a:r>
              <a:rPr lang="en-US"/>
              <a:t>CRITICAL ASSESSMENT</a:t>
            </a:r>
          </a:p>
        </p:txBody>
      </p:sp>
      <p:sp>
        <p:nvSpPr>
          <p:cNvPr id="4" name="Slide Number Placeholder 3">
            <a:extLst>
              <a:ext uri="{FF2B5EF4-FFF2-40B4-BE49-F238E27FC236}">
                <a16:creationId xmlns:a16="http://schemas.microsoft.com/office/drawing/2014/main" id="{68234BDE-8892-BEF7-166C-058AB9144B7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5</a:t>
            </a:fld>
            <a:endParaRPr lang="en-CA"/>
          </a:p>
        </p:txBody>
      </p:sp>
      <p:sp>
        <p:nvSpPr>
          <p:cNvPr id="6" name="Rectangle 5"/>
          <p:cNvSpPr/>
          <p:nvPr/>
        </p:nvSpPr>
        <p:spPr>
          <a:xfrm>
            <a:off x="1383305" y="2128763"/>
            <a:ext cx="9716495" cy="1631216"/>
          </a:xfrm>
          <a:prstGeom prst="rect">
            <a:avLst/>
          </a:prstGeom>
          <a:solidFill>
            <a:schemeClr val="bg1">
              <a:lumMod val="95000"/>
            </a:schemeClr>
          </a:solidFill>
          <a:ln w="12700">
            <a:solidFill>
              <a:schemeClr val="tx1"/>
            </a:solidFill>
          </a:ln>
        </p:spPr>
        <p:txBody>
          <a:bodyPr wrap="square" lIns="91440" tIns="45720" rIns="91440" bIns="45720" anchor="t">
            <a:spAutoFit/>
          </a:bodyPr>
          <a:lstStyle/>
          <a:p>
            <a:pPr fontAlgn="base"/>
            <a:r>
              <a:rPr lang="en-US" sz="2000">
                <a:solidFill>
                  <a:srgbClr val="000000"/>
                </a:solidFill>
                <a:latin typeface="Open Sans"/>
                <a:ea typeface="Open Sans"/>
                <a:cs typeface="Open Sans"/>
              </a:rPr>
              <a:t> </a:t>
            </a:r>
            <a:r>
              <a:rPr lang="en-US" sz="2000">
                <a:solidFill>
                  <a:srgbClr val="000000"/>
                </a:solidFill>
                <a:latin typeface="Open Sans"/>
                <a:ea typeface="+mn-lt"/>
                <a:cs typeface="+mn-lt"/>
              </a:rPr>
              <a:t>As a university student, you are expected to critically assess all sources—whether from scholarly databases, textbooks, or generative AI tools—and clearly cite any content used, including AI-generated text, code, or images, in line with current academic standards. This ensures transparency, supports academic integrity, and aids future reference.</a:t>
            </a:r>
          </a:p>
        </p:txBody>
      </p:sp>
      <p:sp>
        <p:nvSpPr>
          <p:cNvPr id="7" name="Content Placeholder 2">
            <a:extLst>
              <a:ext uri="{FF2B5EF4-FFF2-40B4-BE49-F238E27FC236}">
                <a16:creationId xmlns:a16="http://schemas.microsoft.com/office/drawing/2014/main" id="{53F9A07E-01C8-4DAF-9151-D4BE1B801C06}"/>
              </a:ext>
            </a:extLst>
          </p:cNvPr>
          <p:cNvSpPr>
            <a:spLocks noGrp="1"/>
          </p:cNvSpPr>
          <p:nvPr>
            <p:ph idx="1"/>
          </p:nvPr>
        </p:nvSpPr>
        <p:spPr>
          <a:xfrm>
            <a:off x="656407" y="4233042"/>
            <a:ext cx="10874022" cy="2972402"/>
          </a:xfrm>
        </p:spPr>
        <p:txBody>
          <a:bodyPr vert="horz" lIns="91440" tIns="45720" rIns="91440" bIns="45720" rtlCol="0" anchor="t">
            <a:normAutofit/>
          </a:bodyPr>
          <a:lstStyle/>
          <a:p>
            <a:pPr marL="0" indent="0" fontAlgn="base">
              <a:buNone/>
            </a:pPr>
            <a:r>
              <a:rPr lang="en-US"/>
              <a:t>Your responsibility includes: </a:t>
            </a:r>
          </a:p>
          <a:p>
            <a:pPr marL="518795" lvl="1" indent="-175895" fontAlgn="base"/>
            <a:r>
              <a:rPr lang="en-US" sz="2000">
                <a:latin typeface="Open Sans"/>
                <a:ea typeface="Open Sans"/>
                <a:cs typeface="Open Sans"/>
              </a:rPr>
              <a:t> Critically assessing the accuracy and credibility of AI-generated responses </a:t>
            </a:r>
          </a:p>
          <a:p>
            <a:pPr marL="518795" lvl="1" indent="-175895" fontAlgn="base"/>
            <a:r>
              <a:rPr lang="en-US" sz="2000">
                <a:latin typeface="Open Sans"/>
                <a:ea typeface="Open Sans"/>
                <a:cs typeface="Open Sans"/>
              </a:rPr>
              <a:t> Cross-referencing claims against reliable and peer-reviewed sources </a:t>
            </a:r>
          </a:p>
          <a:p>
            <a:pPr marL="518795" lvl="1" indent="-175895" fontAlgn="base"/>
            <a:r>
              <a:rPr lang="en-US" sz="2000">
                <a:latin typeface="Open Sans"/>
                <a:ea typeface="Open Sans"/>
                <a:cs typeface="Open Sans"/>
              </a:rPr>
              <a:t> Understanding the limitations of AI tools as non-expert systems </a:t>
            </a:r>
          </a:p>
          <a:p>
            <a:pPr marL="518795" lvl="1" indent="-175895" fontAlgn="base"/>
            <a:r>
              <a:rPr lang="en-US" sz="2000">
                <a:latin typeface="Open Sans"/>
                <a:ea typeface="Open Sans"/>
                <a:cs typeface="Open Sans"/>
              </a:rPr>
              <a:t>Attribution or statement of use of AI-enabled tools for content generation</a:t>
            </a:r>
          </a:p>
        </p:txBody>
      </p:sp>
    </p:spTree>
    <p:extLst>
      <p:ext uri="{BB962C8B-B14F-4D97-AF65-F5344CB8AC3E}">
        <p14:creationId xmlns:p14="http://schemas.microsoft.com/office/powerpoint/2010/main" val="242954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1243229"/>
            <a:ext cx="11429998" cy="989849"/>
          </a:xfrm>
        </p:spPr>
        <p:txBody>
          <a:bodyPr>
            <a:normAutofit/>
          </a:bodyPr>
          <a:lstStyle/>
          <a:p>
            <a:r>
              <a:rPr lang="en-US"/>
              <a:t>Beware of bias</a:t>
            </a:r>
            <a:endParaRPr lang="en-CA"/>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840442" y="2389960"/>
            <a:ext cx="10523621" cy="4895084"/>
          </a:xfrm>
        </p:spPr>
        <p:txBody>
          <a:bodyPr vert="horz" lIns="91440" tIns="45720" rIns="91440" bIns="45720" rtlCol="0" anchor="t">
            <a:normAutofit/>
          </a:bodyPr>
          <a:lstStyle/>
          <a:p>
            <a:pPr marL="0" indent="0" fontAlgn="base">
              <a:buNone/>
            </a:pPr>
            <a:r>
              <a:rPr lang="en-US">
                <a:latin typeface="Open Sans"/>
                <a:ea typeface="Open Sans"/>
                <a:cs typeface="Open Sans"/>
              </a:rPr>
              <a:t>Generative AI tools are trained on large-scale datasets that reflect the content and biases of the internet and broader cultural production. As a result, AI outputs may reinforce: </a:t>
            </a:r>
          </a:p>
          <a:p>
            <a:pPr marL="518795" lvl="1" indent="-175895" fontAlgn="base"/>
            <a:r>
              <a:rPr lang="en-US" sz="2000">
                <a:latin typeface="Open Sans"/>
                <a:ea typeface="Open Sans"/>
                <a:cs typeface="Open Sans"/>
              </a:rPr>
              <a:t>Cultural, gendered, or racial biases </a:t>
            </a:r>
          </a:p>
          <a:p>
            <a:pPr marL="518795" lvl="1" indent="-175895" fontAlgn="base"/>
            <a:r>
              <a:rPr lang="en-US" sz="2000">
                <a:latin typeface="Open Sans"/>
                <a:ea typeface="Open Sans"/>
                <a:cs typeface="Open Sans"/>
              </a:rPr>
              <a:t>Western, colonial or anglophone-centric worldviews </a:t>
            </a:r>
          </a:p>
          <a:p>
            <a:pPr marL="518795" lvl="1" indent="-175895" fontAlgn="base"/>
            <a:r>
              <a:rPr lang="en-US" sz="2000">
                <a:latin typeface="Open Sans"/>
                <a:ea typeface="Open Sans"/>
                <a:cs typeface="Open Sans"/>
              </a:rPr>
              <a:t>Stereotypes or generalizations about identity and ability </a:t>
            </a:r>
          </a:p>
          <a:p>
            <a:pPr marL="0" indent="0" fontAlgn="base">
              <a:buNone/>
            </a:pPr>
            <a:endParaRPr lang="en-US"/>
          </a:p>
          <a:p>
            <a:pPr marL="342900" lvl="1" indent="0" fontAlgn="base">
              <a:buNone/>
            </a:pPr>
            <a:endParaRPr lang="en-US"/>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6</a:t>
            </a:fld>
            <a:endParaRPr lang="en-CA"/>
          </a:p>
        </p:txBody>
      </p:sp>
      <p:pic>
        <p:nvPicPr>
          <p:cNvPr id="4" name="Graphic 3" descr="Magnifying glass with solid fill">
            <a:extLst>
              <a:ext uri="{FF2B5EF4-FFF2-40B4-BE49-F238E27FC236}">
                <a16:creationId xmlns:a16="http://schemas.microsoft.com/office/drawing/2014/main" id="{59322BFB-1ADE-FE9C-67AA-B9D5BF286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8079" y="4370293"/>
            <a:ext cx="2063442" cy="2063442"/>
          </a:xfrm>
          <a:prstGeom prst="rect">
            <a:avLst/>
          </a:prstGeom>
        </p:spPr>
      </p:pic>
    </p:spTree>
    <p:extLst>
      <p:ext uri="{BB962C8B-B14F-4D97-AF65-F5344CB8AC3E}">
        <p14:creationId xmlns:p14="http://schemas.microsoft.com/office/powerpoint/2010/main" val="192333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5A19B"/>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D90C89-BB05-D647-8C9B-C2376028CB3D}" type="slidenum">
              <a:rPr lang="en-CA" smtClean="0"/>
              <a:pPr/>
              <a:t>7</a:t>
            </a:fld>
            <a:endParaRPr lang="en-CA"/>
          </a:p>
        </p:txBody>
      </p:sp>
      <p:sp>
        <p:nvSpPr>
          <p:cNvPr id="5" name="TextBox 4">
            <a:extLst>
              <a:ext uri="{FF2B5EF4-FFF2-40B4-BE49-F238E27FC236}">
                <a16:creationId xmlns:a16="http://schemas.microsoft.com/office/drawing/2014/main" id="{93D4AABD-2486-C37C-EBA9-8740A09767DD}"/>
              </a:ext>
            </a:extLst>
          </p:cNvPr>
          <p:cNvSpPr txBox="1"/>
          <p:nvPr/>
        </p:nvSpPr>
        <p:spPr>
          <a:xfrm>
            <a:off x="642614" y="2792871"/>
            <a:ext cx="6917919" cy="168546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150000"/>
              </a:lnSpc>
            </a:pPr>
            <a:r>
              <a:rPr lang="en-US" sz="4400" b="1">
                <a:solidFill>
                  <a:schemeClr val="bg1"/>
                </a:solidFill>
                <a:latin typeface="Open Sans ExtraBold"/>
                <a:ea typeface="+mn-lt"/>
                <a:cs typeface="+mn-lt"/>
              </a:rPr>
              <a:t>PRACTICAL STRATEGIES </a:t>
            </a:r>
            <a:endParaRPr lang="en-US" sz="4400" b="1">
              <a:solidFill>
                <a:schemeClr val="bg1"/>
              </a:solidFill>
              <a:latin typeface="Open Sans ExtraBold"/>
              <a:ea typeface="Open Sans ExtraBold"/>
              <a:cs typeface="Arial"/>
            </a:endParaRPr>
          </a:p>
          <a:p>
            <a:pPr>
              <a:lnSpc>
                <a:spcPct val="150000"/>
              </a:lnSpc>
            </a:pPr>
            <a:r>
              <a:rPr lang="en-US" sz="2800" b="1">
                <a:solidFill>
                  <a:schemeClr val="bg1"/>
                </a:solidFill>
                <a:latin typeface="Open Sans ExtraBold"/>
                <a:ea typeface="+mn-lt"/>
                <a:cs typeface="+mn-lt"/>
              </a:rPr>
              <a:t>FOR EVALUATING RESULTS </a:t>
            </a:r>
            <a:endParaRPr lang="en-US" sz="2800" b="1">
              <a:solidFill>
                <a:schemeClr val="bg1"/>
              </a:solidFill>
              <a:latin typeface="Open Sans ExtraBold"/>
              <a:ea typeface="Open Sans ExtraBold"/>
              <a:cs typeface="Arial"/>
            </a:endParaRPr>
          </a:p>
        </p:txBody>
      </p:sp>
      <p:pic>
        <p:nvPicPr>
          <p:cNvPr id="3" name="Picture 2" descr="A network of dots and lines&#10;&#10;AI-generated content may be incorrect.">
            <a:extLst>
              <a:ext uri="{FF2B5EF4-FFF2-40B4-BE49-F238E27FC236}">
                <a16:creationId xmlns:a16="http://schemas.microsoft.com/office/drawing/2014/main" id="{A72CDC7E-D0C6-3374-FC57-977A6C7EA01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2000" contrast="12000"/>
                    </a14:imgEffect>
                  </a14:imgLayer>
                </a14:imgProps>
              </a:ext>
            </a:extLst>
          </a:blip>
          <a:stretch>
            <a:fillRect/>
          </a:stretch>
        </p:blipFill>
        <p:spPr>
          <a:xfrm>
            <a:off x="3053444" y="1336623"/>
            <a:ext cx="10194914" cy="8456950"/>
          </a:xfrm>
          <a:prstGeom prst="rect">
            <a:avLst/>
          </a:prstGeom>
          <a:ln>
            <a:noFill/>
          </a:ln>
        </p:spPr>
      </p:pic>
    </p:spTree>
    <p:extLst>
      <p:ext uri="{BB962C8B-B14F-4D97-AF65-F5344CB8AC3E}">
        <p14:creationId xmlns:p14="http://schemas.microsoft.com/office/powerpoint/2010/main" val="28602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734004"/>
            <a:ext cx="11429998" cy="989849"/>
          </a:xfrm>
        </p:spPr>
        <p:txBody>
          <a:bodyPr>
            <a:normAutofit/>
          </a:bodyPr>
          <a:lstStyle/>
          <a:p>
            <a:r>
              <a:rPr lang="en-US"/>
              <a:t>Practical strategies for evaluating results </a:t>
            </a:r>
            <a:endParaRPr lang="en-CA"/>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627592" y="2011165"/>
            <a:ext cx="7679784" cy="4846958"/>
          </a:xfrm>
        </p:spPr>
        <p:txBody>
          <a:bodyPr vert="horz" lIns="91440" tIns="45720" rIns="91440" bIns="45720" rtlCol="0" anchor="t">
            <a:normAutofit/>
          </a:bodyPr>
          <a:lstStyle/>
          <a:p>
            <a:pPr marL="0" indent="0">
              <a:buNone/>
            </a:pPr>
            <a:r>
              <a:rPr lang="en-US">
                <a:latin typeface="Open Sans"/>
                <a:ea typeface="Open Sans"/>
                <a:cs typeface="Open Sans"/>
              </a:rPr>
              <a:t>AI tools may provide references that seem legitimate but could be inaccurate. Your job is to triangulate information.</a:t>
            </a:r>
            <a:endParaRPr lang="en-US"/>
          </a:p>
          <a:p>
            <a:pPr marL="804545" lvl="1" indent="-285750"/>
            <a:r>
              <a:rPr lang="en-US" sz="2000">
                <a:latin typeface="Open Sans"/>
                <a:ea typeface="Open Sans"/>
                <a:cs typeface="Open Sans"/>
              </a:rPr>
              <a:t>Search independently: Look up cited articles or studies yourself. </a:t>
            </a:r>
            <a:endParaRPr lang="en-US" sz="2000">
              <a:solidFill>
                <a:srgbClr val="000000"/>
              </a:solidFill>
              <a:latin typeface="Open Sans"/>
              <a:ea typeface="Open Sans"/>
              <a:cs typeface="Open Sans"/>
            </a:endParaRPr>
          </a:p>
          <a:p>
            <a:pPr marL="804545" lvl="1" indent="-285750"/>
            <a:r>
              <a:rPr lang="en-US" sz="2000">
                <a:latin typeface="Open Sans"/>
                <a:ea typeface="Open Sans"/>
                <a:cs typeface="Open Sans"/>
              </a:rPr>
              <a:t>Compare claims: Check against your course materials or academic databases. </a:t>
            </a:r>
            <a:endParaRPr lang="en-US" sz="2000">
              <a:solidFill>
                <a:srgbClr val="000000"/>
              </a:solidFill>
              <a:latin typeface="Open Sans"/>
              <a:ea typeface="Open Sans"/>
              <a:cs typeface="Open Sans"/>
            </a:endParaRPr>
          </a:p>
          <a:p>
            <a:pPr marL="804545" lvl="1" indent="-285750"/>
            <a:r>
              <a:rPr lang="en-US" sz="2000">
                <a:latin typeface="Open Sans"/>
                <a:ea typeface="Open Sans"/>
                <a:cs typeface="Open Sans"/>
              </a:rPr>
              <a:t>Context check: Ensure statistics are used correctly. </a:t>
            </a:r>
            <a:endParaRPr lang="en-US" sz="2000"/>
          </a:p>
          <a:p>
            <a:pPr marL="0" indent="0">
              <a:buNone/>
            </a:pPr>
            <a:r>
              <a:rPr lang="en-US">
                <a:latin typeface="Open Sans"/>
                <a:ea typeface="Open Sans"/>
                <a:cs typeface="Open Sans"/>
              </a:rPr>
              <a:t>If a source is missing or unverifiable, don't use it. </a:t>
            </a:r>
            <a:br>
              <a:rPr lang="en-US" sz="1800"/>
            </a:br>
            <a:endParaRPr lang="en-US" sz="1800"/>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8</a:t>
            </a:fld>
            <a:endParaRPr lang="en-CA"/>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6061" y="1718647"/>
            <a:ext cx="2745741" cy="4110606"/>
          </a:xfrm>
          <a:prstGeom prst="rect">
            <a:avLst/>
          </a:prstGeom>
        </p:spPr>
      </p:pic>
    </p:spTree>
    <p:extLst>
      <p:ext uri="{BB962C8B-B14F-4D97-AF65-F5344CB8AC3E}">
        <p14:creationId xmlns:p14="http://schemas.microsoft.com/office/powerpoint/2010/main" val="29532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933873"/>
            <a:ext cx="11429998" cy="989849"/>
          </a:xfrm>
        </p:spPr>
        <p:txBody>
          <a:bodyPr>
            <a:normAutofit/>
          </a:bodyPr>
          <a:lstStyle/>
          <a:p>
            <a:r>
              <a:rPr lang="en-US"/>
              <a:t>Consider limitations and gaps </a:t>
            </a:r>
            <a:endParaRPr lang="en-US" b="1"/>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543618" y="2204185"/>
            <a:ext cx="9561094" cy="5344263"/>
          </a:xfrm>
        </p:spPr>
        <p:txBody>
          <a:bodyPr vert="horz" lIns="91440" tIns="45720" rIns="91440" bIns="45720" rtlCol="0" anchor="t">
            <a:normAutofit/>
          </a:bodyPr>
          <a:lstStyle/>
          <a:p>
            <a:pPr marL="0" indent="0" fontAlgn="base">
              <a:buNone/>
            </a:pPr>
            <a:r>
              <a:rPr lang="en-US"/>
              <a:t>Even if an AI response seems accurate, ask: </a:t>
            </a:r>
          </a:p>
          <a:p>
            <a:pPr marL="518795" lvl="1" indent="-175895" fontAlgn="base"/>
            <a:r>
              <a:rPr lang="en-US" sz="2000" b="1"/>
              <a:t>Missing perspectives</a:t>
            </a:r>
            <a:r>
              <a:rPr lang="en-US" sz="2000"/>
              <a:t>: What viewpoints are absent? </a:t>
            </a:r>
          </a:p>
          <a:p>
            <a:pPr marL="518795" lvl="1" indent="-175895" fontAlgn="base"/>
            <a:r>
              <a:rPr lang="en-US" sz="2000" b="1"/>
              <a:t>Complexity</a:t>
            </a:r>
            <a:r>
              <a:rPr lang="en-US" sz="2000"/>
              <a:t>: Is the issue oversimplified? </a:t>
            </a:r>
          </a:p>
          <a:p>
            <a:pPr marL="518795" lvl="1" indent="-175895" fontAlgn="base"/>
            <a:r>
              <a:rPr lang="en-US" sz="2000" b="1"/>
              <a:t>Unexamined points</a:t>
            </a:r>
            <a:r>
              <a:rPr lang="en-US" sz="2000"/>
              <a:t>: What’s left unsaid? </a:t>
            </a:r>
          </a:p>
          <a:p>
            <a:pPr marL="518795" lvl="1" indent="-175895" fontAlgn="base"/>
            <a:r>
              <a:rPr lang="en-US" sz="2000" b="1">
                <a:latin typeface="Open Sans"/>
                <a:ea typeface="Open Sans"/>
                <a:cs typeface="Open Sans"/>
              </a:rPr>
              <a:t>Currency:</a:t>
            </a:r>
            <a:r>
              <a:rPr lang="en-US" sz="2000">
                <a:latin typeface="Open Sans"/>
                <a:ea typeface="Open Sans"/>
                <a:cs typeface="Open Sans"/>
              </a:rPr>
              <a:t> Is the information up to date? </a:t>
            </a:r>
          </a:p>
          <a:p>
            <a:pPr marL="0" indent="0" fontAlgn="base">
              <a:buNone/>
            </a:pPr>
            <a:r>
              <a:rPr lang="en-US">
                <a:latin typeface="Open Sans"/>
                <a:ea typeface="Open Sans"/>
                <a:cs typeface="Open Sans"/>
              </a:rPr>
              <a:t>Think critically about what's missing or oversimplified </a:t>
            </a:r>
            <a:br>
              <a:rPr lang="en-US">
                <a:latin typeface="Open Sans"/>
                <a:ea typeface="Open Sans"/>
                <a:cs typeface="Open Sans"/>
              </a:rPr>
            </a:br>
            <a:r>
              <a:rPr lang="en-US">
                <a:latin typeface="Open Sans"/>
                <a:ea typeface="Open Sans"/>
                <a:cs typeface="Open Sans"/>
              </a:rPr>
              <a:t>to strengthen your analysis, and also uncover</a:t>
            </a:r>
            <a:br>
              <a:rPr lang="en-US">
                <a:latin typeface="Open Sans"/>
                <a:ea typeface="Open Sans"/>
                <a:cs typeface="Open Sans"/>
              </a:rPr>
            </a:br>
            <a:r>
              <a:rPr lang="en-US">
                <a:latin typeface="Open Sans"/>
                <a:ea typeface="Open Sans"/>
                <a:cs typeface="Open Sans"/>
              </a:rPr>
              <a:t>new questions or lines of inquiry.</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9</a:t>
            </a:fld>
            <a:endParaRPr lang="en-CA"/>
          </a:p>
        </p:txBody>
      </p:sp>
      <p:pic>
        <p:nvPicPr>
          <p:cNvPr id="7" name="Picture 6" descr="White jigsaw puzzle and one final piece being added">
            <a:extLst>
              <a:ext uri="{FF2B5EF4-FFF2-40B4-BE49-F238E27FC236}">
                <a16:creationId xmlns:a16="http://schemas.microsoft.com/office/drawing/2014/main" id="{DEAB91D4-5B21-5369-7763-0D7E5B49C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812" y="2202744"/>
            <a:ext cx="3709570" cy="2782178"/>
          </a:xfrm>
          <a:prstGeom prst="rect">
            <a:avLst/>
          </a:prstGeom>
        </p:spPr>
      </p:pic>
    </p:spTree>
    <p:extLst>
      <p:ext uri="{BB962C8B-B14F-4D97-AF65-F5344CB8AC3E}">
        <p14:creationId xmlns:p14="http://schemas.microsoft.com/office/powerpoint/2010/main" val="1990971783"/>
      </p:ext>
    </p:extLst>
  </p:cSld>
  <p:clrMapOvr>
    <a:masterClrMapping/>
  </p:clrMapOvr>
</p:sld>
</file>

<file path=ppt/theme/theme1.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4c-FINAL" id="{27AE89B6-AE73-7147-9415-5A70A1FD918B}" vid="{6C16C174-1EC8-5B47-9EBB-EB75FAEE11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B62D39150C9B4BB366EF708770ED2D" ma:contentTypeVersion="17" ma:contentTypeDescription="Create a new document." ma:contentTypeScope="" ma:versionID="082972812008efdff0d1043be45fe3a0">
  <xsd:schema xmlns:xsd="http://www.w3.org/2001/XMLSchema" xmlns:xs="http://www.w3.org/2001/XMLSchema" xmlns:p="http://schemas.microsoft.com/office/2006/metadata/properties" xmlns:ns2="52f2a0fb-ec49-4e16-bb23-50b544ec9173" xmlns:ns3="94774a7f-7d82-4a2a-b506-5a8432af408e" targetNamespace="http://schemas.microsoft.com/office/2006/metadata/properties" ma:root="true" ma:fieldsID="accc42c377bf6f012c7dce9c30d2be50" ns2:_="" ns3:_="">
    <xsd:import namespace="52f2a0fb-ec49-4e16-bb23-50b544ec9173"/>
    <xsd:import namespace="94774a7f-7d82-4a2a-b506-5a8432af40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f2a0fb-ec49-4e16-bb23-50b544ec9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774a7f-7d82-4a2a-b506-5a8432af40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52c836-b54a-46da-8ff5-0612cdc7348b}" ma:internalName="TaxCatchAll" ma:showField="CatchAllData" ma:web="94774a7f-7d82-4a2a-b506-5a8432af40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4774a7f-7d82-4a2a-b506-5a8432af408e" xsi:nil="true"/>
    <lcf76f155ced4ddcb4097134ff3c332f xmlns="52f2a0fb-ec49-4e16-bb23-50b544ec91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294A93-A80C-460D-BCCC-6E71457DBDFC}">
  <ds:schemaRefs>
    <ds:schemaRef ds:uri="http://schemas.microsoft.com/sharepoint/v3/contenttype/forms"/>
  </ds:schemaRefs>
</ds:datastoreItem>
</file>

<file path=customXml/itemProps2.xml><?xml version="1.0" encoding="utf-8"?>
<ds:datastoreItem xmlns:ds="http://schemas.openxmlformats.org/officeDocument/2006/customXml" ds:itemID="{503B1D7B-3605-405D-95D5-2EFB0BECC8B4}">
  <ds:schemaRefs>
    <ds:schemaRef ds:uri="52f2a0fb-ec49-4e16-bb23-50b544ec9173"/>
    <ds:schemaRef ds:uri="94774a7f-7d82-4a2a-b506-5a8432af40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A858AE-DC94-4CE0-8E5F-5957B1FDCAAE}">
  <ds:schemaRefs>
    <ds:schemaRef ds:uri="52f2a0fb-ec49-4e16-bb23-50b544ec9173"/>
    <ds:schemaRef ds:uri="94774a7f-7d82-4a2a-b506-5a8432af40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emplate/>
  <TotalTime>0</TotalTime>
  <Words>1837</Words>
  <Application>Microsoft Office PowerPoint</Application>
  <PresentationFormat>Widescreen</PresentationFormat>
  <Paragraphs>169</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 of T Defy Gravity 2021</vt:lpstr>
      <vt:lpstr>PowerPoint Presentation</vt:lpstr>
      <vt:lpstr>Keeping academic integrity top of mind </vt:lpstr>
      <vt:lpstr>Your responsibility: accuracy and fact-checking </vt:lpstr>
      <vt:lpstr>HALLUCINATIONS and More</vt:lpstr>
      <vt:lpstr>CRITICAL ASSESSMENT</vt:lpstr>
      <vt:lpstr>Beware of bias</vt:lpstr>
      <vt:lpstr>PowerPoint Presentation</vt:lpstr>
      <vt:lpstr>Practical strategies for evaluating results </vt:lpstr>
      <vt:lpstr>Consider limitations and gaps </vt:lpstr>
      <vt:lpstr>Compare and make a judgment </vt:lpstr>
      <vt:lpstr>Impact on learning</vt:lpstr>
      <vt:lpstr>What is cognitive offloading? </vt:lpstr>
      <vt:lpstr>Cognitive offloading</vt:lpstr>
      <vt:lpstr>Cognitive offloading</vt:lpstr>
      <vt:lpstr>Self-awareness of impact on your learning </vt:lpstr>
      <vt:lpstr>Three takeaways</vt:lpstr>
      <vt:lpstr>Read more</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update- June 24, 2024</dc:title>
  <dc:creator>Rahul Gupta</dc:creator>
  <cp:lastModifiedBy>William Heikoop</cp:lastModifiedBy>
  <cp:revision>53</cp:revision>
  <cp:lastPrinted>2024-07-08T12:54:55Z</cp:lastPrinted>
  <dcterms:created xsi:type="dcterms:W3CDTF">2024-06-24T20:07:18Z</dcterms:created>
  <dcterms:modified xsi:type="dcterms:W3CDTF">2025-06-06T18:57:08Z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0x010100E9B62D39150C9B4BB366EF708770ED2D</vt:lpwstr>
  </property>
  <property fmtid="{D5CDD505-2E9C-101B-9397-08002B2CF9AE}" pid="3" name="MediaServiceImageTags">
    <vt:lpwstr/>
  </property>
</Properties>
</file>