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62" r:id="rId5"/>
    <p:sldId id="446" r:id="rId6"/>
    <p:sldId id="426" r:id="rId7"/>
    <p:sldId id="284" r:id="rId8"/>
    <p:sldId id="44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7C29F-303B-0000-C605-FB2946FF1A19}" v="381" dt="2021-04-28T11:48:01.493"/>
    <p1510:client id="{CF156B0F-C02E-4F1A-8E6C-3ED2A93792F3}" v="3" dt="2021-04-26T15:46:15.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83129" autoAdjust="0"/>
  </p:normalViewPr>
  <p:slideViewPr>
    <p:cSldViewPr snapToGrid="0">
      <p:cViewPr varScale="1">
        <p:scale>
          <a:sx n="101" d="100"/>
          <a:sy n="101" d="100"/>
        </p:scale>
        <p:origin x="2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Harrison" userId="S::laurie.harrison@utoronto.ca::50ddea80-7862-4c5d-867c-f8b121fbe4a8" providerId="AD" clId="Web-{80A7C29F-303B-0000-C605-FB2946FF1A19}"/>
    <pc:docChg chg="addSld delSld modSld">
      <pc:chgData name="Laurie Harrison" userId="S::laurie.harrison@utoronto.ca::50ddea80-7862-4c5d-867c-f8b121fbe4a8" providerId="AD" clId="Web-{80A7C29F-303B-0000-C605-FB2946FF1A19}" dt="2021-04-28T11:48:01.493" v="188" actId="20577"/>
      <pc:docMkLst>
        <pc:docMk/>
      </pc:docMkLst>
      <pc:sldChg chg="new del">
        <pc:chgData name="Laurie Harrison" userId="S::laurie.harrison@utoronto.ca::50ddea80-7862-4c5d-867c-f8b121fbe4a8" providerId="AD" clId="Web-{80A7C29F-303B-0000-C605-FB2946FF1A19}" dt="2021-04-28T11:44:34.532" v="2"/>
        <pc:sldMkLst>
          <pc:docMk/>
          <pc:sldMk cId="2350011149" sldId="447"/>
        </pc:sldMkLst>
      </pc:sldChg>
      <pc:sldChg chg="modSp add replId">
        <pc:chgData name="Laurie Harrison" userId="S::laurie.harrison@utoronto.ca::50ddea80-7862-4c5d-867c-f8b121fbe4a8" providerId="AD" clId="Web-{80A7C29F-303B-0000-C605-FB2946FF1A19}" dt="2021-04-28T11:48:01.493" v="188" actId="20577"/>
        <pc:sldMkLst>
          <pc:docMk/>
          <pc:sldMk cId="2004859677" sldId="448"/>
        </pc:sldMkLst>
        <pc:spChg chg="mod">
          <ac:chgData name="Laurie Harrison" userId="S::laurie.harrison@utoronto.ca::50ddea80-7862-4c5d-867c-f8b121fbe4a8" providerId="AD" clId="Web-{80A7C29F-303B-0000-C605-FB2946FF1A19}" dt="2021-04-28T11:44:52.845" v="23" actId="20577"/>
          <ac:spMkLst>
            <pc:docMk/>
            <pc:sldMk cId="2004859677" sldId="448"/>
            <ac:spMk id="2" creationId="{00000000-0000-0000-0000-000000000000}"/>
          </ac:spMkLst>
        </pc:spChg>
        <pc:spChg chg="mod">
          <ac:chgData name="Laurie Harrison" userId="S::laurie.harrison@utoronto.ca::50ddea80-7862-4c5d-867c-f8b121fbe4a8" providerId="AD" clId="Web-{80A7C29F-303B-0000-C605-FB2946FF1A19}" dt="2021-04-28T11:48:01.493" v="188" actId="20577"/>
          <ac:spMkLst>
            <pc:docMk/>
            <pc:sldMk cId="2004859677" sldId="44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55DBE-97A8-4E78-9C3F-373D14E29D9B}" type="datetimeFigureOut">
              <a:rPr lang="en-CA" smtClean="0"/>
              <a:t>2021-04-28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7B02C-74C9-4888-8FA1-CDD0E8BDBF55}" type="slidenum">
              <a:rPr lang="en-CA" smtClean="0"/>
              <a:t>‹#›</a:t>
            </a:fld>
            <a:endParaRPr lang="en-CA"/>
          </a:p>
        </p:txBody>
      </p:sp>
    </p:spTree>
    <p:extLst>
      <p:ext uri="{BB962C8B-B14F-4D97-AF65-F5344CB8AC3E}">
        <p14:creationId xmlns:p14="http://schemas.microsoft.com/office/powerpoint/2010/main" val="374341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4F054-BFF3-0341-9C71-16E397BB6EF2}" type="slidenum">
              <a:rPr lang="en-US" smtClean="0"/>
              <a:t>1</a:t>
            </a:fld>
            <a:endParaRPr lang="en-US"/>
          </a:p>
        </p:txBody>
      </p:sp>
    </p:spTree>
    <p:extLst>
      <p:ext uri="{BB962C8B-B14F-4D97-AF65-F5344CB8AC3E}">
        <p14:creationId xmlns:p14="http://schemas.microsoft.com/office/powerpoint/2010/main" val="63907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4F054-BFF3-0341-9C71-16E397BB6EF2}" type="slidenum">
              <a:rPr lang="en-US" smtClean="0"/>
              <a:t>2</a:t>
            </a:fld>
            <a:endParaRPr lang="en-US"/>
          </a:p>
        </p:txBody>
      </p:sp>
    </p:spTree>
    <p:extLst>
      <p:ext uri="{BB962C8B-B14F-4D97-AF65-F5344CB8AC3E}">
        <p14:creationId xmlns:p14="http://schemas.microsoft.com/office/powerpoint/2010/main" val="251056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1: </a:t>
            </a:r>
            <a:r>
              <a:rPr lang="en-US" sz="1200" dirty="0">
                <a:cs typeface="Calibri"/>
              </a:rPr>
              <a:t>Add text to LO boxes. When complete move on to Assessment boxes and then Activities. (Right click on box and select 'edit text.’ </a:t>
            </a:r>
            <a:r>
              <a:rPr lang="en-US" sz="1200" dirty="0" err="1">
                <a:cs typeface="Calibri"/>
              </a:rPr>
              <a:t>Aadd</a:t>
            </a:r>
            <a:r>
              <a:rPr lang="en-US" sz="1200" dirty="0">
                <a:cs typeface="Calibri"/>
              </a:rPr>
              <a:t> more boxes as needed.)</a:t>
            </a:r>
          </a:p>
          <a:p>
            <a:pPr>
              <a:spcBef>
                <a:spcPct val="20000"/>
              </a:spcBef>
            </a:pPr>
            <a:endParaRPr lang="en-US" dirty="0">
              <a:cs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2: </a:t>
            </a:r>
            <a:r>
              <a:rPr lang="en-US" sz="1200" dirty="0">
                <a:cs typeface="Calibri"/>
              </a:rPr>
              <a:t>Copy and move the arrows provided to check for alignment. Be sure that each outcome points to at least one activity and assessment.</a:t>
            </a:r>
          </a:p>
          <a:p>
            <a:pPr>
              <a:spcBef>
                <a:spcPct val="20000"/>
              </a:spcBef>
            </a:pPr>
            <a:endParaRPr lang="en-US" dirty="0">
              <a:cs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3: </a:t>
            </a:r>
            <a:r>
              <a:rPr lang="en-US" sz="1200" dirty="0">
                <a:cs typeface="Calibri"/>
              </a:rPr>
              <a:t> Copy the Step 2 full PPT slide and paste to have a new copy to work with for the Step 3. (Right click on full slide and select 'copy’.)</a:t>
            </a:r>
            <a:br>
              <a:rPr lang="en-US" sz="1200" dirty="0">
                <a:cs typeface="Calibri"/>
              </a:rPr>
            </a:br>
            <a:r>
              <a:rPr lang="en-US" sz="1200" dirty="0">
                <a:cs typeface="Calibri"/>
              </a:rPr>
              <a:t>Arrange boxes in order of how you envision the content being placed in order in the module.  Consider additional scaffolding needed to build skills and guide learning through aspects students commonly find challenging.</a:t>
            </a:r>
          </a:p>
          <a:p>
            <a:pPr marL="0" marR="0" lvl="0" indent="0" algn="l" defTabSz="914400" rtl="0" eaLnBrk="1" fontAlgn="auto" latinLnBrk="0" hangingPunct="1">
              <a:lnSpc>
                <a:spcPct val="100000"/>
              </a:lnSpc>
              <a:spcBef>
                <a:spcPct val="20000"/>
              </a:spcBef>
              <a:spcAft>
                <a:spcPts val="0"/>
              </a:spcAft>
              <a:buClrTx/>
              <a:buSzTx/>
              <a:buFontTx/>
              <a:buNone/>
              <a:tabLst/>
              <a:defRPr/>
            </a:pPr>
            <a:endParaRPr lang="en-US" sz="1200" dirty="0">
              <a:cs typeface="Calibri"/>
            </a:endParaRPr>
          </a:p>
          <a:p>
            <a:pPr>
              <a:spcBef>
                <a:spcPct val="20000"/>
              </a:spcBef>
            </a:pPr>
            <a:endParaRPr lang="en-US" dirty="0">
              <a:cs typeface="Calibri"/>
            </a:endParaRPr>
          </a:p>
          <a:p>
            <a:pPr>
              <a:spcBef>
                <a:spcPct val="20000"/>
              </a:spcBef>
            </a:pPr>
            <a:endParaRPr lang="en-US" dirty="0">
              <a:cs typeface="Calibri"/>
            </a:endParaRPr>
          </a:p>
        </p:txBody>
      </p:sp>
      <p:sp>
        <p:nvSpPr>
          <p:cNvPr id="4" name="Slide Number Placeholder 3"/>
          <p:cNvSpPr>
            <a:spLocks noGrp="1"/>
          </p:cNvSpPr>
          <p:nvPr>
            <p:ph type="sldNum" sz="quarter" idx="10"/>
          </p:nvPr>
        </p:nvSpPr>
        <p:spPr/>
        <p:txBody>
          <a:bodyPr/>
          <a:lstStyle/>
          <a:p>
            <a:fld id="{12A4F054-BFF3-0341-9C71-16E397BB6EF2}" type="slidenum">
              <a:rPr lang="en-US" smtClean="0"/>
              <a:t>3</a:t>
            </a:fld>
            <a:endParaRPr lang="en-US"/>
          </a:p>
        </p:txBody>
      </p:sp>
    </p:spTree>
    <p:extLst>
      <p:ext uri="{BB962C8B-B14F-4D97-AF65-F5344CB8AC3E}">
        <p14:creationId xmlns:p14="http://schemas.microsoft.com/office/powerpoint/2010/main" val="2293253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1: </a:t>
            </a:r>
            <a:r>
              <a:rPr lang="en-US" sz="1200" dirty="0">
                <a:cs typeface="Calibri"/>
              </a:rPr>
              <a:t>Add text to LO boxes. When complete move on to Assessment boxes and then Activities. (Right click on box and select 'edit text.’ </a:t>
            </a:r>
            <a:r>
              <a:rPr lang="en-US" sz="1200" dirty="0" err="1">
                <a:cs typeface="Calibri"/>
              </a:rPr>
              <a:t>Aadd</a:t>
            </a:r>
            <a:r>
              <a:rPr lang="en-US" sz="1200" dirty="0">
                <a:cs typeface="Calibri"/>
              </a:rPr>
              <a:t> more boxes as needed.)</a:t>
            </a:r>
          </a:p>
          <a:p>
            <a:pPr>
              <a:spcBef>
                <a:spcPct val="20000"/>
              </a:spcBef>
            </a:pPr>
            <a:endParaRPr lang="en-US" dirty="0">
              <a:cs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2: </a:t>
            </a:r>
            <a:r>
              <a:rPr lang="en-US" sz="1200" dirty="0">
                <a:cs typeface="Calibri"/>
              </a:rPr>
              <a:t>Copy and move the arrows provided to check for alignment. Be sure that each outcome points to at least one activity and assessment.</a:t>
            </a:r>
          </a:p>
          <a:p>
            <a:pPr>
              <a:spcBef>
                <a:spcPct val="20000"/>
              </a:spcBef>
            </a:pPr>
            <a:endParaRPr lang="en-US" dirty="0">
              <a:cs typeface="Calibri"/>
            </a:endParaRPr>
          </a:p>
          <a:p>
            <a:pPr marL="0" marR="0" lvl="0" indent="0" algn="l" defTabSz="914400" rtl="0" eaLnBrk="1" fontAlgn="auto" latinLnBrk="0" hangingPunct="1">
              <a:lnSpc>
                <a:spcPct val="100000"/>
              </a:lnSpc>
              <a:spcBef>
                <a:spcPct val="20000"/>
              </a:spcBef>
              <a:spcAft>
                <a:spcPts val="0"/>
              </a:spcAft>
              <a:buClrTx/>
              <a:buSzTx/>
              <a:buFontTx/>
              <a:buNone/>
              <a:tabLst/>
              <a:defRPr/>
            </a:pPr>
            <a:r>
              <a:rPr lang="en-US" sz="1200" b="1" dirty="0">
                <a:cs typeface="Calibri"/>
              </a:rPr>
              <a:t>Step 3: </a:t>
            </a:r>
            <a:r>
              <a:rPr lang="en-US" sz="1200" dirty="0">
                <a:cs typeface="Calibri"/>
              </a:rPr>
              <a:t> Copy the Step 2 full PPT slide and paste to have a new copy to work with for the Step 3. (Right click on full slide and select 'copy’.)</a:t>
            </a:r>
            <a:br>
              <a:rPr lang="en-US" sz="1200" dirty="0">
                <a:cs typeface="Calibri"/>
              </a:rPr>
            </a:br>
            <a:r>
              <a:rPr lang="en-US" sz="1200" dirty="0">
                <a:cs typeface="Calibri"/>
              </a:rPr>
              <a:t>Arrange boxes in order of how you envision the content being placed in order in the module.  Consider additional scaffolding needed to build skills and guide learning through aspects students commonly find challenging.</a:t>
            </a:r>
          </a:p>
        </p:txBody>
      </p:sp>
      <p:sp>
        <p:nvSpPr>
          <p:cNvPr id="4" name="Slide Number Placeholder 3"/>
          <p:cNvSpPr>
            <a:spLocks noGrp="1"/>
          </p:cNvSpPr>
          <p:nvPr>
            <p:ph type="sldNum" sz="quarter" idx="10"/>
          </p:nvPr>
        </p:nvSpPr>
        <p:spPr/>
        <p:txBody>
          <a:bodyPr/>
          <a:lstStyle/>
          <a:p>
            <a:fld id="{12A4F054-BFF3-0341-9C71-16E397BB6EF2}" type="slidenum">
              <a:rPr lang="en-US" smtClean="0"/>
              <a:t>4</a:t>
            </a:fld>
            <a:endParaRPr lang="en-US"/>
          </a:p>
        </p:txBody>
      </p:sp>
    </p:spTree>
    <p:extLst>
      <p:ext uri="{BB962C8B-B14F-4D97-AF65-F5344CB8AC3E}">
        <p14:creationId xmlns:p14="http://schemas.microsoft.com/office/powerpoint/2010/main" val="2555959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A4F054-BFF3-0341-9C71-16E397BB6EF2}" type="slidenum">
              <a:rPr lang="en-US" smtClean="0"/>
              <a:t>6</a:t>
            </a:fld>
            <a:endParaRPr lang="en-US"/>
          </a:p>
        </p:txBody>
      </p:sp>
    </p:spTree>
    <p:extLst>
      <p:ext uri="{BB962C8B-B14F-4D97-AF65-F5344CB8AC3E}">
        <p14:creationId xmlns:p14="http://schemas.microsoft.com/office/powerpoint/2010/main" val="234215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8A1B-9F52-41CC-A66B-4C80CA1CC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E0A383C-1E06-447F-B436-CBB8501A2E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515DBB6-503F-4365-B10E-02427FF7CEB4}"/>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9E3F78DB-0E6D-45A0-B764-97D58AF882C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53862B1-F096-4784-BC7E-05BFC76145DD}"/>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104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28A05-3B44-4389-A464-82C78CEB079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4CDA17-EB87-4482-8261-B88935C070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8222348-F1B7-4706-BBCF-CA063F75F8A6}"/>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98716663-093A-4933-A1B6-65EF80DA422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7CBADD-4821-4C2D-A52F-4CCC950274EC}"/>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400029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28365E-D45A-4004-B690-755F037F73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09323A-9F5D-4F4A-A7F2-DAF7BA6995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544E58-D14E-4594-9428-D801B41AF4D9}"/>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60DC74D6-D14D-4D1B-B21D-E311F627B2F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56AB758-28DC-49E6-931E-D5F854B09DDB}"/>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241623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17F7-755E-433E-92CE-45F90E16CE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D1563D4-C582-4F01-91A4-E352CB1D4E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6B3C49-AEA1-4520-BCDE-DADDD4FD781F}"/>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05C97DB6-FE46-493D-B31C-8E333DF9E0C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16FB92-804C-493B-9657-DF29DB8CCFC7}"/>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182738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AE941-E972-4025-80D6-631FD60957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713A326-2F39-4C3C-90FE-4DFE39F613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F9B9B3-8CAD-4A9F-9F37-DF8DB92F67D9}"/>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D5D89047-4945-44A1-8856-0317DAC5DC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22DB2D-E2B3-47DB-913D-486EEB015B63}"/>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309929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6A0E-2358-45DB-B03A-5422BD0A148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2F9D350-63CC-4A40-96B7-AEE1A725A0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D52D8EA-6748-4EC8-9E8C-BF5174B685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B912C89-B9A0-4622-A71A-926FD98EE471}"/>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6" name="Footer Placeholder 5">
            <a:extLst>
              <a:ext uri="{FF2B5EF4-FFF2-40B4-BE49-F238E27FC236}">
                <a16:creationId xmlns:a16="http://schemas.microsoft.com/office/drawing/2014/main" id="{3453D1CA-34B2-4ACF-97E9-4008ED9BE07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37C4244-59E2-48CC-8DE7-C4C737390587}"/>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330372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A353-C032-44DC-96EB-01DA7CB470D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5865CD-C931-412C-9AF4-28B5083D69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7985B0-270A-4F1C-9680-9B9F5EBB06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97AFFD6-8312-4207-9EE7-89570A5ED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809099-3986-4085-B34A-3B6F1F3ECF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DA4EF1A-A524-4C62-A82A-48BEC1E1A518}"/>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8" name="Footer Placeholder 7">
            <a:extLst>
              <a:ext uri="{FF2B5EF4-FFF2-40B4-BE49-F238E27FC236}">
                <a16:creationId xmlns:a16="http://schemas.microsoft.com/office/drawing/2014/main" id="{90B8D608-F169-425E-AB86-0597F9FCC8A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512F34-3DAD-47E5-B060-3A038C7BBA18}"/>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287777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6610E-BF0C-4D78-B849-72B1FFC4295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F33CCA2-A641-4346-82D9-8487B5620805}"/>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4" name="Footer Placeholder 3">
            <a:extLst>
              <a:ext uri="{FF2B5EF4-FFF2-40B4-BE49-F238E27FC236}">
                <a16:creationId xmlns:a16="http://schemas.microsoft.com/office/drawing/2014/main" id="{A97F3337-9073-4847-9DCB-DA1B19737CF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204F655-BC00-44EB-9079-859EEE7D71D3}"/>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4041715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6EAE2E-3FF1-46B8-A8F1-AFF7181C0E10}"/>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3" name="Footer Placeholder 2">
            <a:extLst>
              <a:ext uri="{FF2B5EF4-FFF2-40B4-BE49-F238E27FC236}">
                <a16:creationId xmlns:a16="http://schemas.microsoft.com/office/drawing/2014/main" id="{E2650F39-C2E3-43DA-B8BC-30B6496539B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C41B08-5FDA-447A-B600-C3C1EB39D6B5}"/>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63175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ABB9-FA1A-4B26-9CA2-C4AEFBAAB0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A1DE463-B699-4D6A-B8F6-5FC6C40B9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A9F051F-C884-4BFE-9BD0-EA0D0824F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2C4C6-0968-471C-AEF4-A5AC6E0162E8}"/>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6" name="Footer Placeholder 5">
            <a:extLst>
              <a:ext uri="{FF2B5EF4-FFF2-40B4-BE49-F238E27FC236}">
                <a16:creationId xmlns:a16="http://schemas.microsoft.com/office/drawing/2014/main" id="{06513D11-71DB-4060-89B8-95232BA3FC9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8D8CCB0-5B06-4729-A914-F9EA4E01F8CB}"/>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48045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0542-CA8E-4D49-B32C-FF0891DFC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83DBEB4-EFDF-40F8-BFD9-0DE7086CF5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9C82D60-8ED4-413E-9E3F-818983F0D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7112F-9C70-4193-96C8-980AF16AF0B3}"/>
              </a:ext>
            </a:extLst>
          </p:cNvPr>
          <p:cNvSpPr>
            <a:spLocks noGrp="1"/>
          </p:cNvSpPr>
          <p:nvPr>
            <p:ph type="dt" sz="half" idx="10"/>
          </p:nvPr>
        </p:nvSpPr>
        <p:spPr/>
        <p:txBody>
          <a:bodyPr/>
          <a:lstStyle/>
          <a:p>
            <a:fld id="{AA1074D9-AE5A-4536-B2AF-E055154AE586}" type="datetimeFigureOut">
              <a:rPr lang="en-CA" smtClean="0"/>
              <a:t>2021-04-28</a:t>
            </a:fld>
            <a:endParaRPr lang="en-CA"/>
          </a:p>
        </p:txBody>
      </p:sp>
      <p:sp>
        <p:nvSpPr>
          <p:cNvPr id="6" name="Footer Placeholder 5">
            <a:extLst>
              <a:ext uri="{FF2B5EF4-FFF2-40B4-BE49-F238E27FC236}">
                <a16:creationId xmlns:a16="http://schemas.microsoft.com/office/drawing/2014/main" id="{5B0AE8DD-2546-48F7-965D-7E838DA2346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8D2E56A-D406-4590-8D2B-7C72DDBEB444}"/>
              </a:ext>
            </a:extLst>
          </p:cNvPr>
          <p:cNvSpPr>
            <a:spLocks noGrp="1"/>
          </p:cNvSpPr>
          <p:nvPr>
            <p:ph type="sldNum" sz="quarter" idx="12"/>
          </p:nvPr>
        </p:nvSpPr>
        <p:spPr/>
        <p:txBody>
          <a:bodyPr/>
          <a:lstStyle/>
          <a:p>
            <a:fld id="{BA661899-A069-4CCD-AA72-6948C0D69A42}" type="slidenum">
              <a:rPr lang="en-CA" smtClean="0"/>
              <a:t>‹#›</a:t>
            </a:fld>
            <a:endParaRPr lang="en-CA"/>
          </a:p>
        </p:txBody>
      </p:sp>
    </p:spTree>
    <p:extLst>
      <p:ext uri="{BB962C8B-B14F-4D97-AF65-F5344CB8AC3E}">
        <p14:creationId xmlns:p14="http://schemas.microsoft.com/office/powerpoint/2010/main" val="162940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BDA1E-BC2B-4305-8FA0-77F2C7DAF4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A0D1780-1DB5-421F-B1BA-85E85C109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800435-A265-4E3E-BF1E-88948ADD1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074D9-AE5A-4536-B2AF-E055154AE586}" type="datetimeFigureOut">
              <a:rPr lang="en-CA" smtClean="0"/>
              <a:t>2021-04-28</a:t>
            </a:fld>
            <a:endParaRPr lang="en-CA"/>
          </a:p>
        </p:txBody>
      </p:sp>
      <p:sp>
        <p:nvSpPr>
          <p:cNvPr id="5" name="Footer Placeholder 4">
            <a:extLst>
              <a:ext uri="{FF2B5EF4-FFF2-40B4-BE49-F238E27FC236}">
                <a16:creationId xmlns:a16="http://schemas.microsoft.com/office/drawing/2014/main" id="{A2F4DEED-92FF-4DB2-ADDE-96314C75AB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ABFEA2F-5B27-44F3-865C-687A471EEC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61899-A069-4CCD-AA72-6948C0D69A42}" type="slidenum">
              <a:rPr lang="en-CA" smtClean="0"/>
              <a:t>‹#›</a:t>
            </a:fld>
            <a:endParaRPr lang="en-CA"/>
          </a:p>
        </p:txBody>
      </p:sp>
    </p:spTree>
    <p:extLst>
      <p:ext uri="{BB962C8B-B14F-4D97-AF65-F5344CB8AC3E}">
        <p14:creationId xmlns:p14="http://schemas.microsoft.com/office/powerpoint/2010/main" val="2153358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325562"/>
          </a:xfrm>
          <a:solidFill>
            <a:schemeClr val="accent1">
              <a:lumMod val="20000"/>
              <a:lumOff val="80000"/>
            </a:schemeClr>
          </a:solidFill>
        </p:spPr>
        <p:txBody>
          <a:bodyPr>
            <a:normAutofit/>
          </a:bodyPr>
          <a:lstStyle/>
          <a:p>
            <a:pPr algn="ctr"/>
            <a:r>
              <a:rPr lang="en-US" dirty="0">
                <a:solidFill>
                  <a:srgbClr val="215968"/>
                </a:solidFill>
              </a:rPr>
              <a:t>Break Out: Module Prototyping Activity</a:t>
            </a:r>
          </a:p>
        </p:txBody>
      </p:sp>
      <p:sp>
        <p:nvSpPr>
          <p:cNvPr id="3" name="Content Placeholder 2"/>
          <p:cNvSpPr>
            <a:spLocks noGrp="1"/>
          </p:cNvSpPr>
          <p:nvPr>
            <p:ph idx="1"/>
          </p:nvPr>
        </p:nvSpPr>
        <p:spPr>
          <a:xfrm>
            <a:off x="1981200" y="1784155"/>
            <a:ext cx="8453611" cy="5066818"/>
          </a:xfrm>
        </p:spPr>
        <p:txBody>
          <a:bodyPr>
            <a:normAutofit/>
          </a:bodyPr>
          <a:lstStyle/>
          <a:p>
            <a:pPr marL="0" indent="0">
              <a:buNone/>
            </a:pPr>
            <a:r>
              <a:rPr lang="en-US" dirty="0">
                <a:solidFill>
                  <a:srgbClr val="000000"/>
                </a:solidFill>
              </a:rPr>
              <a:t>Identify, for a practice exercise:</a:t>
            </a:r>
          </a:p>
          <a:p>
            <a:r>
              <a:rPr lang="en-US" b="1" dirty="0">
                <a:solidFill>
                  <a:srgbClr val="000000"/>
                </a:solidFill>
              </a:rPr>
              <a:t>Two learning outcomes </a:t>
            </a:r>
            <a:r>
              <a:rPr lang="en-US" dirty="0">
                <a:solidFill>
                  <a:srgbClr val="000000"/>
                </a:solidFill>
              </a:rPr>
              <a:t>from your proposal</a:t>
            </a:r>
          </a:p>
          <a:p>
            <a:r>
              <a:rPr lang="en-US" b="1" dirty="0">
                <a:solidFill>
                  <a:srgbClr val="000000"/>
                </a:solidFill>
              </a:rPr>
              <a:t>Two activities (minimum) </a:t>
            </a:r>
            <a:r>
              <a:rPr lang="en-US" dirty="0">
                <a:solidFill>
                  <a:srgbClr val="000000"/>
                </a:solidFill>
              </a:rPr>
              <a:t>that would support learning to achieve the outcomes </a:t>
            </a:r>
          </a:p>
          <a:p>
            <a:r>
              <a:rPr lang="en-US" b="1" dirty="0">
                <a:solidFill>
                  <a:srgbClr val="000000"/>
                </a:solidFill>
              </a:rPr>
              <a:t>Two formative assessments (minimum)</a:t>
            </a:r>
            <a:r>
              <a:rPr lang="en-US" dirty="0">
                <a:solidFill>
                  <a:srgbClr val="000000"/>
                </a:solidFill>
              </a:rPr>
              <a:t> that link back to that example outcomes.</a:t>
            </a:r>
          </a:p>
          <a:p>
            <a:pPr marL="514350" indent="-514350">
              <a:buFont typeface="+mj-lt"/>
              <a:buAutoNum type="arabicPeriod"/>
            </a:pPr>
            <a:endParaRPr lang="en-US" dirty="0">
              <a:solidFill>
                <a:srgbClr val="000000"/>
              </a:solidFill>
            </a:endParaRPr>
          </a:p>
          <a:p>
            <a:pPr marL="0" indent="0">
              <a:buNone/>
            </a:pPr>
            <a:r>
              <a:rPr lang="en-US" dirty="0">
                <a:solidFill>
                  <a:srgbClr val="000000"/>
                </a:solidFill>
              </a:rPr>
              <a:t>(15 minutes)</a:t>
            </a:r>
          </a:p>
          <a:p>
            <a:pPr marL="0" indent="0">
              <a:buNone/>
            </a:pPr>
            <a:endParaRPr lang="en-US" dirty="0">
              <a:solidFill>
                <a:srgbClr val="000000"/>
              </a:solidFill>
            </a:endParaRPr>
          </a:p>
        </p:txBody>
      </p:sp>
    </p:spTree>
    <p:extLst>
      <p:ext uri="{BB962C8B-B14F-4D97-AF65-F5344CB8AC3E}">
        <p14:creationId xmlns:p14="http://schemas.microsoft.com/office/powerpoint/2010/main" val="204948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325562"/>
          </a:xfrm>
          <a:solidFill>
            <a:schemeClr val="accent1">
              <a:lumMod val="20000"/>
              <a:lumOff val="80000"/>
            </a:schemeClr>
          </a:solidFill>
        </p:spPr>
        <p:txBody>
          <a:bodyPr>
            <a:normAutofit/>
          </a:bodyPr>
          <a:lstStyle/>
          <a:p>
            <a:pPr algn="ctr"/>
            <a:r>
              <a:rPr lang="en-US" dirty="0">
                <a:solidFill>
                  <a:srgbClr val="215968"/>
                </a:solidFill>
              </a:rPr>
              <a:t>How-to Review</a:t>
            </a:r>
          </a:p>
        </p:txBody>
      </p:sp>
      <p:sp>
        <p:nvSpPr>
          <p:cNvPr id="3" name="Content Placeholder 2"/>
          <p:cNvSpPr>
            <a:spLocks noGrp="1"/>
          </p:cNvSpPr>
          <p:nvPr>
            <p:ph idx="1"/>
          </p:nvPr>
        </p:nvSpPr>
        <p:spPr>
          <a:xfrm>
            <a:off x="635000" y="1600200"/>
            <a:ext cx="10502900" cy="5066818"/>
          </a:xfrm>
        </p:spPr>
        <p:txBody>
          <a:bodyPr>
            <a:normAutofit fontScale="92500" lnSpcReduction="20000"/>
          </a:bodyPr>
          <a:lstStyle/>
          <a:p>
            <a:pPr marL="0" lvl="0" indent="0">
              <a:lnSpc>
                <a:spcPct val="100000"/>
              </a:lnSpc>
              <a:spcBef>
                <a:spcPct val="20000"/>
              </a:spcBef>
              <a:buNone/>
              <a:defRPr/>
            </a:pPr>
            <a:r>
              <a:rPr lang="en-US" b="1" dirty="0">
                <a:cs typeface="Calibri"/>
              </a:rPr>
              <a:t>Step 1: </a:t>
            </a:r>
            <a:r>
              <a:rPr lang="en-US" dirty="0">
                <a:cs typeface="Calibri"/>
              </a:rPr>
              <a:t>Add text to yellow learning outcome boxes. When complete move on to blue Assessment boxes and then green Activities. (Right click on box and select 'edit text.’ Add more boxes as needed.)</a:t>
            </a:r>
          </a:p>
          <a:p>
            <a:pPr>
              <a:spcBef>
                <a:spcPct val="20000"/>
              </a:spcBef>
            </a:pPr>
            <a:endParaRPr lang="en-US" dirty="0">
              <a:cs typeface="Calibri"/>
            </a:endParaRPr>
          </a:p>
          <a:p>
            <a:pPr marL="0" lvl="0" indent="0">
              <a:lnSpc>
                <a:spcPct val="100000"/>
              </a:lnSpc>
              <a:spcBef>
                <a:spcPct val="20000"/>
              </a:spcBef>
              <a:buNone/>
              <a:defRPr/>
            </a:pPr>
            <a:r>
              <a:rPr lang="en-US" b="1" dirty="0">
                <a:cs typeface="Calibri"/>
              </a:rPr>
              <a:t>Step 2: </a:t>
            </a:r>
            <a:r>
              <a:rPr lang="en-US" dirty="0">
                <a:cs typeface="Calibri"/>
              </a:rPr>
              <a:t>Copy and move the arrows provided to check for alignment. Be sure that each outcome points to at least one activity and assessment.</a:t>
            </a:r>
          </a:p>
          <a:p>
            <a:pPr>
              <a:spcBef>
                <a:spcPct val="20000"/>
              </a:spcBef>
            </a:pPr>
            <a:endParaRPr lang="en-US" dirty="0">
              <a:cs typeface="Calibri"/>
            </a:endParaRPr>
          </a:p>
          <a:p>
            <a:pPr marL="0" lvl="0" indent="0">
              <a:lnSpc>
                <a:spcPct val="100000"/>
              </a:lnSpc>
              <a:spcBef>
                <a:spcPct val="20000"/>
              </a:spcBef>
              <a:buNone/>
              <a:defRPr/>
            </a:pPr>
            <a:r>
              <a:rPr lang="en-US" b="1" dirty="0">
                <a:cs typeface="Calibri"/>
              </a:rPr>
              <a:t>Step 3: </a:t>
            </a:r>
            <a:r>
              <a:rPr lang="en-US" dirty="0">
                <a:cs typeface="Calibri"/>
              </a:rPr>
              <a:t> Copy the Step 2 full PPT slide and paste to have a new copy to work with for the Step 3. (Right click on full slide and select 'copy’.)</a:t>
            </a:r>
            <a:br>
              <a:rPr lang="en-US" dirty="0">
                <a:cs typeface="Calibri"/>
              </a:rPr>
            </a:br>
            <a:br>
              <a:rPr lang="en-US" dirty="0">
                <a:cs typeface="Calibri"/>
              </a:rPr>
            </a:br>
            <a:r>
              <a:rPr lang="en-US" dirty="0">
                <a:cs typeface="Calibri"/>
              </a:rPr>
              <a:t>Copy and paste to arrange boxes in order of how you envision the content being placed in order in the module.  </a:t>
            </a:r>
          </a:p>
          <a:p>
            <a:pPr marL="0" lvl="0" indent="0">
              <a:lnSpc>
                <a:spcPct val="100000"/>
              </a:lnSpc>
              <a:spcBef>
                <a:spcPct val="20000"/>
              </a:spcBef>
              <a:buNone/>
              <a:defRPr/>
            </a:pPr>
            <a:r>
              <a:rPr lang="en-US" dirty="0">
                <a:cs typeface="Calibri"/>
                <a:sym typeface="Wingdings" pitchFamily="2" charset="2"/>
              </a:rPr>
              <a:t> </a:t>
            </a:r>
            <a:r>
              <a:rPr lang="en-US" dirty="0">
                <a:cs typeface="Calibri"/>
              </a:rPr>
              <a:t>Consider additional scaffolding needed to build skills and guide learning through aspects students commonly find challenging.</a:t>
            </a:r>
          </a:p>
          <a:p>
            <a:pPr marL="0" lvl="0" indent="0">
              <a:lnSpc>
                <a:spcPct val="100000"/>
              </a:lnSpc>
              <a:spcBef>
                <a:spcPct val="20000"/>
              </a:spcBef>
              <a:buNone/>
              <a:defRPr/>
            </a:pPr>
            <a:endParaRPr lang="en-US" dirty="0">
              <a:cs typeface="Calibri"/>
            </a:endParaRPr>
          </a:p>
          <a:p>
            <a:pPr>
              <a:spcBef>
                <a:spcPct val="20000"/>
              </a:spcBef>
            </a:pPr>
            <a:endParaRPr lang="en-US" dirty="0">
              <a:cs typeface="Calibri"/>
            </a:endParaRPr>
          </a:p>
          <a:p>
            <a:pPr>
              <a:spcBef>
                <a:spcPct val="20000"/>
              </a:spcBef>
            </a:pPr>
            <a:endParaRPr lang="en-US" dirty="0">
              <a:cs typeface="Calibri"/>
            </a:endParaRPr>
          </a:p>
          <a:p>
            <a:pPr marL="514350" indent="-514350">
              <a:buFont typeface="+mj-lt"/>
              <a:buAutoNum type="arabicPeriod"/>
            </a:pPr>
            <a:endParaRPr lang="en-US" dirty="0">
              <a:solidFill>
                <a:srgbClr val="000000"/>
              </a:solidFill>
            </a:endParaRPr>
          </a:p>
          <a:p>
            <a:pPr marL="0" indent="0">
              <a:buNone/>
            </a:pPr>
            <a:endParaRPr lang="en-US" dirty="0">
              <a:solidFill>
                <a:srgbClr val="000000"/>
              </a:solidFill>
            </a:endParaRPr>
          </a:p>
        </p:txBody>
      </p:sp>
    </p:spTree>
    <p:extLst>
      <p:ext uri="{BB962C8B-B14F-4D97-AF65-F5344CB8AC3E}">
        <p14:creationId xmlns:p14="http://schemas.microsoft.com/office/powerpoint/2010/main" val="214821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6731" y="617590"/>
            <a:ext cx="3189989" cy="590404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t" anchorCtr="0"/>
          <a:lstStyle/>
          <a:p>
            <a:pPr lvl="0" algn="ctr"/>
            <a:r>
              <a:rPr lang="en-US" sz="2400" b="1">
                <a:solidFill>
                  <a:schemeClr val="tx1"/>
                </a:solidFill>
              </a:rPr>
              <a:t>Learning Outcome</a:t>
            </a:r>
            <a:br>
              <a:rPr lang="en-US" sz="2400" b="1">
                <a:solidFill>
                  <a:schemeClr val="tx1"/>
                </a:solidFill>
              </a:rPr>
            </a:br>
            <a:endParaRPr lang="en-US" sz="2400" b="1">
              <a:solidFill>
                <a:schemeClr val="tx1"/>
              </a:solidFill>
            </a:endParaRPr>
          </a:p>
          <a:p>
            <a:pPr algn="ctr"/>
            <a:endParaRPr lang="en-US"/>
          </a:p>
        </p:txBody>
      </p:sp>
      <p:sp>
        <p:nvSpPr>
          <p:cNvPr id="5" name="Rectangle 4"/>
          <p:cNvSpPr/>
          <p:nvPr/>
        </p:nvSpPr>
        <p:spPr>
          <a:xfrm>
            <a:off x="4203039" y="641821"/>
            <a:ext cx="3288442" cy="590404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t" anchorCtr="0"/>
          <a:lstStyle/>
          <a:p>
            <a:pPr lvl="0" algn="ctr"/>
            <a:r>
              <a:rPr lang="en-US" sz="2400" b="1" dirty="0">
                <a:solidFill>
                  <a:srgbClr val="000000"/>
                </a:solidFill>
              </a:rPr>
              <a:t>Learning Activities</a:t>
            </a:r>
            <a:br>
              <a:rPr lang="en-US" sz="2400" b="1" dirty="0"/>
            </a:br>
            <a:endParaRPr lang="en-US" sz="2400" b="1" dirty="0"/>
          </a:p>
        </p:txBody>
      </p:sp>
      <p:sp>
        <p:nvSpPr>
          <p:cNvPr id="6" name="Rectangle 5"/>
          <p:cNvSpPr/>
          <p:nvPr/>
        </p:nvSpPr>
        <p:spPr>
          <a:xfrm>
            <a:off x="8302542" y="617591"/>
            <a:ext cx="2917348" cy="592388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t" anchorCtr="0"/>
          <a:lstStyle/>
          <a:p>
            <a:pPr lvl="0" algn="ctr"/>
            <a:r>
              <a:rPr lang="en-US" sz="2400" b="1">
                <a:solidFill>
                  <a:srgbClr val="000000"/>
                </a:solidFill>
              </a:rPr>
              <a:t>Assessments</a:t>
            </a:r>
            <a:br>
              <a:rPr lang="en-US" sz="2400" b="1"/>
            </a:br>
            <a:endParaRPr lang="en-US" sz="2400" b="1"/>
          </a:p>
        </p:txBody>
      </p:sp>
      <p:sp>
        <p:nvSpPr>
          <p:cNvPr id="3" name="Rectangle 2"/>
          <p:cNvSpPr/>
          <p:nvPr/>
        </p:nvSpPr>
        <p:spPr>
          <a:xfrm>
            <a:off x="972110" y="1471894"/>
            <a:ext cx="1547980" cy="694481"/>
          </a:xfrm>
          <a:prstGeom prst="rect">
            <a:avLst/>
          </a:prstGeom>
          <a:solidFill>
            <a:srgbClr val="FFFE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8" name="Rectangle 7"/>
          <p:cNvSpPr/>
          <p:nvPr/>
        </p:nvSpPr>
        <p:spPr>
          <a:xfrm>
            <a:off x="4897648" y="1466360"/>
            <a:ext cx="1547980" cy="1111170"/>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11" name="Rectangle 10"/>
          <p:cNvSpPr/>
          <p:nvPr/>
        </p:nvSpPr>
        <p:spPr>
          <a:xfrm>
            <a:off x="9101341" y="1422288"/>
            <a:ext cx="1547980" cy="111117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cxnSp>
        <p:nvCxnSpPr>
          <p:cNvPr id="15" name="Straight Arrow Connector 14">
            <a:extLst>
              <a:ext uri="{FF2B5EF4-FFF2-40B4-BE49-F238E27FC236}">
                <a16:creationId xmlns:a16="http://schemas.microsoft.com/office/drawing/2014/main" id="{970005D9-CF1E-4F90-BA52-B54047F28601}"/>
              </a:ext>
            </a:extLst>
          </p:cNvPr>
          <p:cNvCxnSpPr/>
          <p:nvPr/>
        </p:nvCxnSpPr>
        <p:spPr>
          <a:xfrm>
            <a:off x="520306" y="4699419"/>
            <a:ext cx="15592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EFB58F04-0EA3-4776-B5D7-FD0F164D3F46}"/>
              </a:ext>
            </a:extLst>
          </p:cNvPr>
          <p:cNvCxnSpPr/>
          <p:nvPr/>
        </p:nvCxnSpPr>
        <p:spPr>
          <a:xfrm>
            <a:off x="516531" y="4985658"/>
            <a:ext cx="15592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5B67FE09-0456-4FFC-9F77-0E85DE0B43FB}"/>
              </a:ext>
            </a:extLst>
          </p:cNvPr>
          <p:cNvCxnSpPr/>
          <p:nvPr/>
        </p:nvCxnSpPr>
        <p:spPr>
          <a:xfrm>
            <a:off x="516531" y="5218444"/>
            <a:ext cx="15592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FA7E73E8-A2CD-42EA-87DB-08A42D9CFC61}"/>
              </a:ext>
            </a:extLst>
          </p:cNvPr>
          <p:cNvCxnSpPr/>
          <p:nvPr/>
        </p:nvCxnSpPr>
        <p:spPr>
          <a:xfrm>
            <a:off x="516531" y="5460204"/>
            <a:ext cx="15592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02F86361-89CE-41FE-BD63-2254A752AE2D}"/>
              </a:ext>
            </a:extLst>
          </p:cNvPr>
          <p:cNvSpPr txBox="1"/>
          <p:nvPr/>
        </p:nvSpPr>
        <p:spPr>
          <a:xfrm>
            <a:off x="0" y="6541477"/>
            <a:ext cx="4580269" cy="369332"/>
          </a:xfrm>
          <a:prstGeom prst="rect">
            <a:avLst/>
          </a:prstGeom>
          <a:noFill/>
        </p:spPr>
        <p:txBody>
          <a:bodyPr wrap="square" rtlCol="0">
            <a:spAutoFit/>
          </a:bodyPr>
          <a:lstStyle/>
          <a:p>
            <a:r>
              <a:rPr lang="en-US" dirty="0"/>
              <a:t>Instructions in slide notes</a:t>
            </a:r>
            <a:endParaRPr lang="en-CA" dirty="0"/>
          </a:p>
        </p:txBody>
      </p:sp>
      <p:sp>
        <p:nvSpPr>
          <p:cNvPr id="20" name="Rectangle 19">
            <a:extLst>
              <a:ext uri="{FF2B5EF4-FFF2-40B4-BE49-F238E27FC236}">
                <a16:creationId xmlns:a16="http://schemas.microsoft.com/office/drawing/2014/main" id="{E215E65E-4B69-E94A-AB56-D7C8155896CA}"/>
              </a:ext>
            </a:extLst>
          </p:cNvPr>
          <p:cNvSpPr/>
          <p:nvPr/>
        </p:nvSpPr>
        <p:spPr>
          <a:xfrm>
            <a:off x="972110" y="2408134"/>
            <a:ext cx="1547980" cy="694481"/>
          </a:xfrm>
          <a:prstGeom prst="rect">
            <a:avLst/>
          </a:prstGeom>
          <a:solidFill>
            <a:srgbClr val="FFFE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21" name="Rectangle 20">
            <a:extLst>
              <a:ext uri="{FF2B5EF4-FFF2-40B4-BE49-F238E27FC236}">
                <a16:creationId xmlns:a16="http://schemas.microsoft.com/office/drawing/2014/main" id="{507EB07D-4D8C-7A48-B30F-716C6188B288}"/>
              </a:ext>
            </a:extLst>
          </p:cNvPr>
          <p:cNvSpPr/>
          <p:nvPr/>
        </p:nvSpPr>
        <p:spPr>
          <a:xfrm>
            <a:off x="4897648" y="2810007"/>
            <a:ext cx="1547980" cy="1111170"/>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22" name="Rectangle 21">
            <a:extLst>
              <a:ext uri="{FF2B5EF4-FFF2-40B4-BE49-F238E27FC236}">
                <a16:creationId xmlns:a16="http://schemas.microsoft.com/office/drawing/2014/main" id="{6BECCC33-91D8-564F-8B8C-D9378B977E2D}"/>
              </a:ext>
            </a:extLst>
          </p:cNvPr>
          <p:cNvSpPr/>
          <p:nvPr/>
        </p:nvSpPr>
        <p:spPr>
          <a:xfrm>
            <a:off x="4897648" y="4153654"/>
            <a:ext cx="1547980" cy="1111170"/>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23" name="Rectangle 22">
            <a:extLst>
              <a:ext uri="{FF2B5EF4-FFF2-40B4-BE49-F238E27FC236}">
                <a16:creationId xmlns:a16="http://schemas.microsoft.com/office/drawing/2014/main" id="{1314BF28-090B-3940-B563-46D7D47EB152}"/>
              </a:ext>
            </a:extLst>
          </p:cNvPr>
          <p:cNvSpPr/>
          <p:nvPr/>
        </p:nvSpPr>
        <p:spPr>
          <a:xfrm>
            <a:off x="9096257" y="2782570"/>
            <a:ext cx="1547980" cy="111117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24" name="Rectangle 23">
            <a:extLst>
              <a:ext uri="{FF2B5EF4-FFF2-40B4-BE49-F238E27FC236}">
                <a16:creationId xmlns:a16="http://schemas.microsoft.com/office/drawing/2014/main" id="{1B435987-976E-634B-8C03-3728DC06C283}"/>
              </a:ext>
            </a:extLst>
          </p:cNvPr>
          <p:cNvSpPr/>
          <p:nvPr/>
        </p:nvSpPr>
        <p:spPr>
          <a:xfrm>
            <a:off x="9096257" y="4142852"/>
            <a:ext cx="1547980" cy="111117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Tree>
    <p:extLst>
      <p:ext uri="{BB962C8B-B14F-4D97-AF65-F5344CB8AC3E}">
        <p14:creationId xmlns:p14="http://schemas.microsoft.com/office/powerpoint/2010/main" val="88199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E74436-2929-4488-8134-E5A55A978F1F}"/>
              </a:ext>
            </a:extLst>
          </p:cNvPr>
          <p:cNvSpPr/>
          <p:nvPr/>
        </p:nvSpPr>
        <p:spPr>
          <a:xfrm>
            <a:off x="492369" y="512466"/>
            <a:ext cx="11133574" cy="5747657"/>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a:extLst>
              <a:ext uri="{FF2B5EF4-FFF2-40B4-BE49-F238E27FC236}">
                <a16:creationId xmlns:a16="http://schemas.microsoft.com/office/drawing/2014/main" id="{3CBD6C8E-8874-478A-96D0-15B0C8CD07AF}"/>
              </a:ext>
            </a:extLst>
          </p:cNvPr>
          <p:cNvSpPr txBox="1"/>
          <p:nvPr/>
        </p:nvSpPr>
        <p:spPr>
          <a:xfrm>
            <a:off x="844062" y="793820"/>
            <a:ext cx="2713054" cy="369332"/>
          </a:xfrm>
          <a:prstGeom prst="rect">
            <a:avLst/>
          </a:prstGeom>
          <a:noFill/>
        </p:spPr>
        <p:txBody>
          <a:bodyPr wrap="square" rtlCol="0">
            <a:spAutoFit/>
          </a:bodyPr>
          <a:lstStyle/>
          <a:p>
            <a:r>
              <a:rPr lang="en-US" dirty="0"/>
              <a:t>Learning Outcomes:</a:t>
            </a:r>
            <a:endParaRPr lang="en-CA" dirty="0"/>
          </a:p>
        </p:txBody>
      </p:sp>
      <p:sp>
        <p:nvSpPr>
          <p:cNvPr id="6" name="Rectangle 5">
            <a:extLst>
              <a:ext uri="{FF2B5EF4-FFF2-40B4-BE49-F238E27FC236}">
                <a16:creationId xmlns:a16="http://schemas.microsoft.com/office/drawing/2014/main" id="{FBAC3611-09B5-4F31-9315-ED4C3B1F0C81}"/>
              </a:ext>
            </a:extLst>
          </p:cNvPr>
          <p:cNvSpPr/>
          <p:nvPr/>
        </p:nvSpPr>
        <p:spPr>
          <a:xfrm>
            <a:off x="844062" y="713433"/>
            <a:ext cx="5251938" cy="173766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DA6AF3B4-3034-49F6-9B28-4DDA001834F1}"/>
              </a:ext>
            </a:extLst>
          </p:cNvPr>
          <p:cNvSpPr txBox="1"/>
          <p:nvPr/>
        </p:nvSpPr>
        <p:spPr>
          <a:xfrm>
            <a:off x="492369" y="6340510"/>
            <a:ext cx="11133574" cy="369332"/>
          </a:xfrm>
          <a:prstGeom prst="rect">
            <a:avLst/>
          </a:prstGeom>
          <a:solidFill>
            <a:schemeClr val="accent1">
              <a:lumMod val="20000"/>
              <a:lumOff val="80000"/>
            </a:schemeClr>
          </a:solidFill>
        </p:spPr>
        <p:txBody>
          <a:bodyPr wrap="square" rtlCol="0">
            <a:spAutoFit/>
          </a:bodyPr>
          <a:lstStyle/>
          <a:p>
            <a:pPr algn="ctr"/>
            <a:r>
              <a:rPr lang="en-US" dirty="0"/>
              <a:t>Scaffold/Sequence of activities and assessment</a:t>
            </a:r>
            <a:endParaRPr lang="en-CA" dirty="0"/>
          </a:p>
        </p:txBody>
      </p:sp>
    </p:spTree>
    <p:extLst>
      <p:ext uri="{BB962C8B-B14F-4D97-AF65-F5344CB8AC3E}">
        <p14:creationId xmlns:p14="http://schemas.microsoft.com/office/powerpoint/2010/main" val="165548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325562"/>
          </a:xfrm>
          <a:solidFill>
            <a:schemeClr val="accent1">
              <a:lumMod val="20000"/>
              <a:lumOff val="80000"/>
            </a:schemeClr>
          </a:solidFill>
        </p:spPr>
        <p:txBody>
          <a:bodyPr>
            <a:normAutofit/>
          </a:bodyPr>
          <a:lstStyle/>
          <a:p>
            <a:pPr algn="ctr"/>
            <a:r>
              <a:rPr lang="en-US" dirty="0">
                <a:solidFill>
                  <a:srgbClr val="215968"/>
                </a:solidFill>
              </a:rPr>
              <a:t>Advanced Design Strategies</a:t>
            </a:r>
            <a:endParaRPr lang="en-US" dirty="0"/>
          </a:p>
        </p:txBody>
      </p:sp>
      <p:sp>
        <p:nvSpPr>
          <p:cNvPr id="3" name="Content Placeholder 2"/>
          <p:cNvSpPr>
            <a:spLocks noGrp="1"/>
          </p:cNvSpPr>
          <p:nvPr>
            <p:ph idx="1"/>
          </p:nvPr>
        </p:nvSpPr>
        <p:spPr>
          <a:xfrm>
            <a:off x="635000" y="1600200"/>
            <a:ext cx="10502900" cy="5066818"/>
          </a:xfrm>
        </p:spPr>
        <p:txBody>
          <a:bodyPr vert="horz" lIns="91440" tIns="45720" rIns="91440" bIns="45720" rtlCol="0" anchor="t">
            <a:normAutofit/>
          </a:bodyPr>
          <a:lstStyle/>
          <a:p>
            <a:pPr marL="0" indent="0">
              <a:lnSpc>
                <a:spcPct val="100000"/>
              </a:lnSpc>
              <a:spcBef>
                <a:spcPct val="20000"/>
              </a:spcBef>
              <a:buNone/>
              <a:defRPr/>
            </a:pPr>
            <a:r>
              <a:rPr lang="en-US" dirty="0">
                <a:cs typeface="Calibri"/>
              </a:rPr>
              <a:t>To optimize learning transfer let's borrow from learning theory:</a:t>
            </a:r>
          </a:p>
          <a:p>
            <a:pPr>
              <a:lnSpc>
                <a:spcPct val="100000"/>
              </a:lnSpc>
              <a:spcBef>
                <a:spcPct val="20000"/>
              </a:spcBef>
              <a:defRPr/>
            </a:pPr>
            <a:r>
              <a:rPr lang="en-US" dirty="0">
                <a:cs typeface="Calibri"/>
              </a:rPr>
              <a:t>Are concepts repeated to reinforce the "practice" effect?</a:t>
            </a:r>
          </a:p>
          <a:p>
            <a:pPr>
              <a:lnSpc>
                <a:spcPct val="100000"/>
              </a:lnSpc>
              <a:spcBef>
                <a:spcPct val="20000"/>
              </a:spcBef>
              <a:defRPr/>
            </a:pPr>
            <a:r>
              <a:rPr lang="en-US" dirty="0">
                <a:cs typeface="Calibri"/>
              </a:rPr>
              <a:t>Are ideas and concepts shown in different contexts?</a:t>
            </a:r>
          </a:p>
          <a:p>
            <a:pPr>
              <a:lnSpc>
                <a:spcPct val="100000"/>
              </a:lnSpc>
              <a:spcBef>
                <a:spcPct val="20000"/>
              </a:spcBef>
            </a:pPr>
            <a:r>
              <a:rPr lang="en-US" dirty="0">
                <a:cs typeface="Calibri"/>
              </a:rPr>
              <a:t>Are additional technical skill supports or resources required to achieve goals included?</a:t>
            </a:r>
          </a:p>
          <a:p>
            <a:pPr>
              <a:lnSpc>
                <a:spcPct val="100000"/>
              </a:lnSpc>
              <a:spcBef>
                <a:spcPct val="20000"/>
              </a:spcBef>
            </a:pPr>
            <a:r>
              <a:rPr lang="en-US" dirty="0">
                <a:cs typeface="Calibri"/>
              </a:rPr>
              <a:t>Are example practice activities or assessments as "authentic" as possible?</a:t>
            </a:r>
          </a:p>
          <a:p>
            <a:pPr>
              <a:spcBef>
                <a:spcPct val="20000"/>
              </a:spcBef>
            </a:pPr>
            <a:endParaRPr lang="en-US" dirty="0">
              <a:cs typeface="Calibri"/>
            </a:endParaRPr>
          </a:p>
          <a:p>
            <a:pPr>
              <a:spcBef>
                <a:spcPct val="20000"/>
              </a:spcBef>
            </a:pPr>
            <a:endParaRPr lang="en-US" dirty="0">
              <a:solidFill>
                <a:srgbClr val="000000"/>
              </a:solidFill>
              <a:cs typeface="Calibri"/>
            </a:endParaRPr>
          </a:p>
          <a:p>
            <a:pPr marL="514350" indent="-514350">
              <a:buFont typeface="Calibri Light" panose="020F0302020204030204"/>
              <a:buAutoNum type="arabicPeriod"/>
            </a:pPr>
            <a:endParaRPr lang="en-US" dirty="0">
              <a:solidFill>
                <a:srgbClr val="000000"/>
              </a:solidFill>
              <a:cs typeface="Calibri"/>
            </a:endParaRPr>
          </a:p>
          <a:p>
            <a:pPr marL="0" indent="0">
              <a:buNone/>
            </a:pPr>
            <a:endParaRPr lang="en-US" dirty="0">
              <a:solidFill>
                <a:srgbClr val="000000"/>
              </a:solidFill>
              <a:cs typeface="Calibri"/>
            </a:endParaRPr>
          </a:p>
        </p:txBody>
      </p:sp>
    </p:spTree>
    <p:extLst>
      <p:ext uri="{BB962C8B-B14F-4D97-AF65-F5344CB8AC3E}">
        <p14:creationId xmlns:p14="http://schemas.microsoft.com/office/powerpoint/2010/main" val="2004859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B62D39150C9B4BB366EF708770ED2D" ma:contentTypeVersion="11" ma:contentTypeDescription="Create a new document." ma:contentTypeScope="" ma:versionID="9f7a827a9f0c2b92fc5fa4d6b394774e">
  <xsd:schema xmlns:xsd="http://www.w3.org/2001/XMLSchema" xmlns:xs="http://www.w3.org/2001/XMLSchema" xmlns:p="http://schemas.microsoft.com/office/2006/metadata/properties" xmlns:ns2="52f2a0fb-ec49-4e16-bb23-50b544ec9173" xmlns:ns3="94774a7f-7d82-4a2a-b506-5a8432af408e" targetNamespace="http://schemas.microsoft.com/office/2006/metadata/properties" ma:root="true" ma:fieldsID="4ed686ea5f57adc70865efd52adb2726" ns2:_="" ns3:_="">
    <xsd:import namespace="52f2a0fb-ec49-4e16-bb23-50b544ec9173"/>
    <xsd:import namespace="94774a7f-7d82-4a2a-b506-5a8432af408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f2a0fb-ec49-4e16-bb23-50b544ec91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774a7f-7d82-4a2a-b506-5a8432af408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2CB2EE-2F90-436F-8765-9944992AE3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f2a0fb-ec49-4e16-bb23-50b544ec9173"/>
    <ds:schemaRef ds:uri="94774a7f-7d82-4a2a-b506-5a8432af40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510D03-6691-4E5F-B8D9-2A6A4556D6D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2D3AB11-752B-4984-94FC-5CBF7EE9C1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TotalTime>
  <Words>493</Words>
  <Application>Microsoft Office PowerPoint</Application>
  <PresentationFormat>Widescreen</PresentationFormat>
  <Paragraphs>38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Break Out: Module Prototyping Activity</vt:lpstr>
      <vt:lpstr>How-to Review</vt:lpstr>
      <vt:lpstr>PowerPoint Presentation</vt:lpstr>
      <vt:lpstr>PowerPoint Presentation</vt:lpstr>
      <vt:lpstr>Advanced Design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Logistics</dc:title>
  <dc:creator>Will Heikoop</dc:creator>
  <cp:lastModifiedBy>Laurie Harrison</cp:lastModifiedBy>
  <cp:revision>24</cp:revision>
  <dcterms:created xsi:type="dcterms:W3CDTF">2021-04-26T15:29:13Z</dcterms:created>
  <dcterms:modified xsi:type="dcterms:W3CDTF">2021-04-28T11:48:02Z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0x010100E9B62D39150C9B4BB366EF708770ED2D</vt:lpwstr>
  </property>
</Properties>
</file>